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1"/>
    <p:sldMasterId id="2147483683" r:id="rId2"/>
    <p:sldMasterId id="2147483691" r:id="rId3"/>
    <p:sldMasterId id="2147483698" r:id="rId4"/>
    <p:sldMasterId id="2147483706" r:id="rId5"/>
  </p:sldMasterIdLst>
  <p:notesMasterIdLst>
    <p:notesMasterId r:id="rId48"/>
  </p:notesMasterIdLst>
  <p:handoutMasterIdLst>
    <p:handoutMasterId r:id="rId49"/>
  </p:handoutMasterIdLst>
  <p:sldIdLst>
    <p:sldId id="256" r:id="rId6"/>
    <p:sldId id="334" r:id="rId7"/>
    <p:sldId id="324" r:id="rId8"/>
    <p:sldId id="335" r:id="rId9"/>
    <p:sldId id="328" r:id="rId10"/>
    <p:sldId id="336" r:id="rId11"/>
    <p:sldId id="326" r:id="rId12"/>
    <p:sldId id="268" r:id="rId13"/>
    <p:sldId id="271" r:id="rId14"/>
    <p:sldId id="337" r:id="rId15"/>
    <p:sldId id="277" r:id="rId16"/>
    <p:sldId id="320" r:id="rId17"/>
    <p:sldId id="338" r:id="rId18"/>
    <p:sldId id="269" r:id="rId19"/>
    <p:sldId id="329" r:id="rId20"/>
    <p:sldId id="339" r:id="rId21"/>
    <p:sldId id="330" r:id="rId22"/>
    <p:sldId id="340" r:id="rId23"/>
    <p:sldId id="282" r:id="rId24"/>
    <p:sldId id="321" r:id="rId25"/>
    <p:sldId id="283" r:id="rId26"/>
    <p:sldId id="292" r:id="rId27"/>
    <p:sldId id="293" r:id="rId28"/>
    <p:sldId id="294" r:id="rId29"/>
    <p:sldId id="331" r:id="rId30"/>
    <p:sldId id="332" r:id="rId31"/>
    <p:sldId id="284" r:id="rId32"/>
    <p:sldId id="322" r:id="rId33"/>
    <p:sldId id="285" r:id="rId34"/>
    <p:sldId id="286" r:id="rId35"/>
    <p:sldId id="288" r:id="rId36"/>
    <p:sldId id="289" r:id="rId37"/>
    <p:sldId id="296" r:id="rId38"/>
    <p:sldId id="297" r:id="rId39"/>
    <p:sldId id="298" r:id="rId40"/>
    <p:sldId id="299" r:id="rId41"/>
    <p:sldId id="300" r:id="rId42"/>
    <p:sldId id="301" r:id="rId43"/>
    <p:sldId id="302" r:id="rId44"/>
    <p:sldId id="303" r:id="rId45"/>
    <p:sldId id="318" r:id="rId46"/>
    <p:sldId id="319" r:id="rId47"/>
  </p:sldIdLst>
  <p:sldSz cx="12192000" cy="6858000"/>
  <p:notesSz cx="9064625"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10" autoAdjust="0"/>
    <p:restoredTop sz="66980" autoAdjust="0"/>
  </p:normalViewPr>
  <p:slideViewPr>
    <p:cSldViewPr>
      <p:cViewPr varScale="1">
        <p:scale>
          <a:sx n="56" d="100"/>
          <a:sy n="56" d="100"/>
        </p:scale>
        <p:origin x="882" y="72"/>
      </p:cViewPr>
      <p:guideLst>
        <p:guide orient="horz" pos="2160"/>
        <p:guide pos="3840"/>
      </p:guideLst>
    </p:cSldViewPr>
  </p:slideViewPr>
  <p:outlineViewPr>
    <p:cViewPr>
      <p:scale>
        <a:sx n="33" d="100"/>
        <a:sy n="33" d="100"/>
      </p:scale>
      <p:origin x="0" y="-1452"/>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7E37959-429F-4F44-A4C0-4F2D4379AF7B}"/>
              </a:ext>
            </a:extLst>
          </p:cNvPr>
          <p:cNvSpPr>
            <a:spLocks noGrp="1" noChangeArrowheads="1"/>
          </p:cNvSpPr>
          <p:nvPr>
            <p:ph type="hdr" sz="quarter"/>
          </p:nvPr>
        </p:nvSpPr>
        <p:spPr bwMode="auto">
          <a:xfrm>
            <a:off x="0"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2163" name="Rectangle 3">
            <a:extLst>
              <a:ext uri="{FF2B5EF4-FFF2-40B4-BE49-F238E27FC236}">
                <a16:creationId xmlns:a16="http://schemas.microsoft.com/office/drawing/2014/main" id="{F7A12982-8B40-49C7-9DF0-FB4EADA83949}"/>
              </a:ext>
            </a:extLst>
          </p:cNvPr>
          <p:cNvSpPr>
            <a:spLocks noGrp="1" noChangeArrowheads="1"/>
          </p:cNvSpPr>
          <p:nvPr>
            <p:ph type="dt" sz="quarter" idx="1"/>
          </p:nvPr>
        </p:nvSpPr>
        <p:spPr bwMode="auto">
          <a:xfrm>
            <a:off x="5135563"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panose="020B0604020202020204" pitchFamily="34" charset="0"/>
              </a:defRPr>
            </a:lvl1pPr>
          </a:lstStyle>
          <a:p>
            <a:endParaRPr lang="en-US" altLang="en-US"/>
          </a:p>
        </p:txBody>
      </p:sp>
      <p:sp>
        <p:nvSpPr>
          <p:cNvPr id="92164" name="Rectangle 4">
            <a:extLst>
              <a:ext uri="{FF2B5EF4-FFF2-40B4-BE49-F238E27FC236}">
                <a16:creationId xmlns:a16="http://schemas.microsoft.com/office/drawing/2014/main" id="{4726767E-BEBA-4AC8-822B-8D4F8B5F9EE9}"/>
              </a:ext>
            </a:extLst>
          </p:cNvPr>
          <p:cNvSpPr>
            <a:spLocks noGrp="1" noChangeArrowheads="1"/>
          </p:cNvSpPr>
          <p:nvPr>
            <p:ph type="ftr" sz="quarter" idx="2"/>
          </p:nvPr>
        </p:nvSpPr>
        <p:spPr bwMode="auto">
          <a:xfrm>
            <a:off x="0"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DF715D10-9621-4727-9887-FD7D5E964CC1}"/>
              </a:ext>
            </a:extLst>
          </p:cNvPr>
          <p:cNvSpPr>
            <a:spLocks noGrp="1" noChangeArrowheads="1"/>
          </p:cNvSpPr>
          <p:nvPr>
            <p:ph type="sldNum" sz="quarter" idx="3"/>
          </p:nvPr>
        </p:nvSpPr>
        <p:spPr bwMode="auto">
          <a:xfrm>
            <a:off x="5135563"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defRPr>
            </a:lvl1pPr>
          </a:lstStyle>
          <a:p>
            <a:fld id="{FC058F71-E3DE-42EA-8193-BFE588B4F4C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AC08CB7-08FF-4596-89BD-D9537FED4B22}"/>
              </a:ext>
            </a:extLst>
          </p:cNvPr>
          <p:cNvSpPr>
            <a:spLocks noGrp="1" noChangeArrowheads="1"/>
          </p:cNvSpPr>
          <p:nvPr>
            <p:ph type="hdr" sz="quarter"/>
          </p:nvPr>
        </p:nvSpPr>
        <p:spPr bwMode="auto">
          <a:xfrm>
            <a:off x="0"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6259" name="Rectangle 3">
            <a:extLst>
              <a:ext uri="{FF2B5EF4-FFF2-40B4-BE49-F238E27FC236}">
                <a16:creationId xmlns:a16="http://schemas.microsoft.com/office/drawing/2014/main" id="{3B42708D-32DB-4007-92F6-2B14B42A4A5E}"/>
              </a:ext>
            </a:extLst>
          </p:cNvPr>
          <p:cNvSpPr>
            <a:spLocks noGrp="1" noChangeArrowheads="1"/>
          </p:cNvSpPr>
          <p:nvPr>
            <p:ph type="dt" idx="1"/>
          </p:nvPr>
        </p:nvSpPr>
        <p:spPr bwMode="auto">
          <a:xfrm>
            <a:off x="5135563"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panose="020B0604020202020204" pitchFamily="34" charset="0"/>
              </a:defRPr>
            </a:lvl1pPr>
          </a:lstStyle>
          <a:p>
            <a:endParaRPr lang="en-US" altLang="en-US"/>
          </a:p>
        </p:txBody>
      </p:sp>
      <p:sp>
        <p:nvSpPr>
          <p:cNvPr id="96260" name="Rectangle 4">
            <a:extLst>
              <a:ext uri="{FF2B5EF4-FFF2-40B4-BE49-F238E27FC236}">
                <a16:creationId xmlns:a16="http://schemas.microsoft.com/office/drawing/2014/main" id="{BF78742E-AE37-42F4-A3D5-3B1EFE97F2B8}"/>
              </a:ext>
            </a:extLst>
          </p:cNvPr>
          <p:cNvSpPr>
            <a:spLocks noGrp="1" noRot="1" noChangeAspect="1" noChangeArrowheads="1" noTextEdit="1"/>
          </p:cNvSpPr>
          <p:nvPr>
            <p:ph type="sldImg" idx="2"/>
          </p:nvPr>
        </p:nvSpPr>
        <p:spPr bwMode="auto">
          <a:xfrm>
            <a:off x="2246313" y="514350"/>
            <a:ext cx="4572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61" name="Rectangle 5">
            <a:extLst>
              <a:ext uri="{FF2B5EF4-FFF2-40B4-BE49-F238E27FC236}">
                <a16:creationId xmlns:a16="http://schemas.microsoft.com/office/drawing/2014/main" id="{D5FBE0C8-3A67-46A2-9213-416A49EF1B16}"/>
              </a:ext>
            </a:extLst>
          </p:cNvPr>
          <p:cNvSpPr>
            <a:spLocks noGrp="1" noChangeArrowheads="1"/>
          </p:cNvSpPr>
          <p:nvPr>
            <p:ph type="body" sz="quarter" idx="3"/>
          </p:nvPr>
        </p:nvSpPr>
        <p:spPr bwMode="auto">
          <a:xfrm>
            <a:off x="906463" y="3257550"/>
            <a:ext cx="72517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2" name="Rectangle 6">
            <a:extLst>
              <a:ext uri="{FF2B5EF4-FFF2-40B4-BE49-F238E27FC236}">
                <a16:creationId xmlns:a16="http://schemas.microsoft.com/office/drawing/2014/main" id="{4C8EBE3C-5BEB-43CF-83CA-E22F4B2803A3}"/>
              </a:ext>
            </a:extLst>
          </p:cNvPr>
          <p:cNvSpPr>
            <a:spLocks noGrp="1" noChangeArrowheads="1"/>
          </p:cNvSpPr>
          <p:nvPr>
            <p:ph type="ftr" sz="quarter" idx="4"/>
          </p:nvPr>
        </p:nvSpPr>
        <p:spPr bwMode="auto">
          <a:xfrm>
            <a:off x="0"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6263" name="Rectangle 7">
            <a:extLst>
              <a:ext uri="{FF2B5EF4-FFF2-40B4-BE49-F238E27FC236}">
                <a16:creationId xmlns:a16="http://schemas.microsoft.com/office/drawing/2014/main" id="{5142420D-0602-4CFF-9037-FE64351DED5B}"/>
              </a:ext>
            </a:extLst>
          </p:cNvPr>
          <p:cNvSpPr>
            <a:spLocks noGrp="1" noChangeArrowheads="1"/>
          </p:cNvSpPr>
          <p:nvPr>
            <p:ph type="sldNum" sz="quarter" idx="5"/>
          </p:nvPr>
        </p:nvSpPr>
        <p:spPr bwMode="auto">
          <a:xfrm>
            <a:off x="5135563"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defRPr>
            </a:lvl1pPr>
          </a:lstStyle>
          <a:p>
            <a:fld id="{9034BC13-8141-4913-B610-A332F27BAB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a:t>
            </a:fld>
            <a:endParaRPr lang="en-US" altLang="en-US"/>
          </a:p>
        </p:txBody>
      </p:sp>
    </p:spTree>
    <p:extLst>
      <p:ext uri="{BB962C8B-B14F-4D97-AF65-F5344CB8AC3E}">
        <p14:creationId xmlns:p14="http://schemas.microsoft.com/office/powerpoint/2010/main" val="2124963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11</a:t>
            </a:fld>
            <a:endParaRPr lang="en-US" altLang="en-US"/>
          </a:p>
        </p:txBody>
      </p:sp>
    </p:spTree>
    <p:extLst>
      <p:ext uri="{BB962C8B-B14F-4D97-AF65-F5344CB8AC3E}">
        <p14:creationId xmlns:p14="http://schemas.microsoft.com/office/powerpoint/2010/main" val="1457639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BC13-8141-4913-B610-A332F27BAB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3882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14</a:t>
            </a:fld>
            <a:endParaRPr lang="en-US" altLang="en-US"/>
          </a:p>
        </p:txBody>
      </p:sp>
    </p:spTree>
    <p:extLst>
      <p:ext uri="{BB962C8B-B14F-4D97-AF65-F5344CB8AC3E}">
        <p14:creationId xmlns:p14="http://schemas.microsoft.com/office/powerpoint/2010/main" val="3512686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15</a:t>
            </a:fld>
            <a:endParaRPr lang="en-US" altLang="en-US"/>
          </a:p>
        </p:txBody>
      </p:sp>
    </p:spTree>
    <p:extLst>
      <p:ext uri="{BB962C8B-B14F-4D97-AF65-F5344CB8AC3E}">
        <p14:creationId xmlns:p14="http://schemas.microsoft.com/office/powerpoint/2010/main" val="366317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17</a:t>
            </a:fld>
            <a:endParaRPr lang="en-US" altLang="en-US"/>
          </a:p>
        </p:txBody>
      </p:sp>
    </p:spTree>
    <p:extLst>
      <p:ext uri="{BB962C8B-B14F-4D97-AF65-F5344CB8AC3E}">
        <p14:creationId xmlns:p14="http://schemas.microsoft.com/office/powerpoint/2010/main" val="2372080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19</a:t>
            </a:fld>
            <a:endParaRPr lang="en-US" altLang="en-US"/>
          </a:p>
        </p:txBody>
      </p:sp>
    </p:spTree>
    <p:extLst>
      <p:ext uri="{BB962C8B-B14F-4D97-AF65-F5344CB8AC3E}">
        <p14:creationId xmlns:p14="http://schemas.microsoft.com/office/powerpoint/2010/main" val="2171091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20</a:t>
            </a:fld>
            <a:endParaRPr lang="en-US" altLang="en-US"/>
          </a:p>
        </p:txBody>
      </p:sp>
    </p:spTree>
    <p:extLst>
      <p:ext uri="{BB962C8B-B14F-4D97-AF65-F5344CB8AC3E}">
        <p14:creationId xmlns:p14="http://schemas.microsoft.com/office/powerpoint/2010/main" val="511561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21</a:t>
            </a:fld>
            <a:endParaRPr lang="en-US" altLang="en-US"/>
          </a:p>
        </p:txBody>
      </p:sp>
    </p:spTree>
    <p:extLst>
      <p:ext uri="{BB962C8B-B14F-4D97-AF65-F5344CB8AC3E}">
        <p14:creationId xmlns:p14="http://schemas.microsoft.com/office/powerpoint/2010/main" val="3763182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23</a:t>
            </a:fld>
            <a:endParaRPr lang="en-US" altLang="en-US"/>
          </a:p>
        </p:txBody>
      </p:sp>
    </p:spTree>
    <p:extLst>
      <p:ext uri="{BB962C8B-B14F-4D97-AF65-F5344CB8AC3E}">
        <p14:creationId xmlns:p14="http://schemas.microsoft.com/office/powerpoint/2010/main" val="2517950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25</a:t>
            </a:fld>
            <a:endParaRPr lang="en-US" altLang="en-US"/>
          </a:p>
        </p:txBody>
      </p:sp>
    </p:spTree>
    <p:extLst>
      <p:ext uri="{BB962C8B-B14F-4D97-AF65-F5344CB8AC3E}">
        <p14:creationId xmlns:p14="http://schemas.microsoft.com/office/powerpoint/2010/main" val="2275424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a:t>
            </a:fld>
            <a:endParaRPr lang="en-US" altLang="en-US"/>
          </a:p>
        </p:txBody>
      </p:sp>
    </p:spTree>
    <p:extLst>
      <p:ext uri="{BB962C8B-B14F-4D97-AF65-F5344CB8AC3E}">
        <p14:creationId xmlns:p14="http://schemas.microsoft.com/office/powerpoint/2010/main" val="2367682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26</a:t>
            </a:fld>
            <a:endParaRPr lang="en-US" altLang="en-US"/>
          </a:p>
        </p:txBody>
      </p:sp>
    </p:spTree>
    <p:extLst>
      <p:ext uri="{BB962C8B-B14F-4D97-AF65-F5344CB8AC3E}">
        <p14:creationId xmlns:p14="http://schemas.microsoft.com/office/powerpoint/2010/main" val="3941115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30</a:t>
            </a:fld>
            <a:endParaRPr lang="en-US" altLang="en-US"/>
          </a:p>
        </p:txBody>
      </p:sp>
    </p:spTree>
    <p:extLst>
      <p:ext uri="{BB962C8B-B14F-4D97-AF65-F5344CB8AC3E}">
        <p14:creationId xmlns:p14="http://schemas.microsoft.com/office/powerpoint/2010/main" val="1765908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31</a:t>
            </a:fld>
            <a:endParaRPr lang="en-US" altLang="en-US"/>
          </a:p>
        </p:txBody>
      </p:sp>
    </p:spTree>
    <p:extLst>
      <p:ext uri="{BB962C8B-B14F-4D97-AF65-F5344CB8AC3E}">
        <p14:creationId xmlns:p14="http://schemas.microsoft.com/office/powerpoint/2010/main" val="2414740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35</a:t>
            </a:fld>
            <a:endParaRPr lang="en-US" altLang="en-US"/>
          </a:p>
        </p:txBody>
      </p:sp>
    </p:spTree>
    <p:extLst>
      <p:ext uri="{BB962C8B-B14F-4D97-AF65-F5344CB8AC3E}">
        <p14:creationId xmlns:p14="http://schemas.microsoft.com/office/powerpoint/2010/main" val="3931734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41</a:t>
            </a:fld>
            <a:endParaRPr lang="en-US" altLang="en-US"/>
          </a:p>
        </p:txBody>
      </p:sp>
    </p:spTree>
    <p:extLst>
      <p:ext uri="{BB962C8B-B14F-4D97-AF65-F5344CB8AC3E}">
        <p14:creationId xmlns:p14="http://schemas.microsoft.com/office/powerpoint/2010/main" val="396595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3</a:t>
            </a:fld>
            <a:endParaRPr lang="en-US" altLang="en-US"/>
          </a:p>
        </p:txBody>
      </p:sp>
    </p:spTree>
    <p:extLst>
      <p:ext uri="{BB962C8B-B14F-4D97-AF65-F5344CB8AC3E}">
        <p14:creationId xmlns:p14="http://schemas.microsoft.com/office/powerpoint/2010/main" val="144328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4</a:t>
            </a:fld>
            <a:endParaRPr lang="en-US" altLang="en-US"/>
          </a:p>
        </p:txBody>
      </p:sp>
    </p:spTree>
    <p:extLst>
      <p:ext uri="{BB962C8B-B14F-4D97-AF65-F5344CB8AC3E}">
        <p14:creationId xmlns:p14="http://schemas.microsoft.com/office/powerpoint/2010/main" val="55702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5</a:t>
            </a:fld>
            <a:endParaRPr lang="en-US" altLang="en-US"/>
          </a:p>
        </p:txBody>
      </p:sp>
    </p:spTree>
    <p:extLst>
      <p:ext uri="{BB962C8B-B14F-4D97-AF65-F5344CB8AC3E}">
        <p14:creationId xmlns:p14="http://schemas.microsoft.com/office/powerpoint/2010/main" val="82767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6</a:t>
            </a:fld>
            <a:endParaRPr lang="en-US" altLang="en-US"/>
          </a:p>
        </p:txBody>
      </p:sp>
    </p:spTree>
    <p:extLst>
      <p:ext uri="{BB962C8B-B14F-4D97-AF65-F5344CB8AC3E}">
        <p14:creationId xmlns:p14="http://schemas.microsoft.com/office/powerpoint/2010/main" val="1196598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8</a:t>
            </a:fld>
            <a:endParaRPr lang="en-US" altLang="en-US"/>
          </a:p>
        </p:txBody>
      </p:sp>
    </p:spTree>
    <p:extLst>
      <p:ext uri="{BB962C8B-B14F-4D97-AF65-F5344CB8AC3E}">
        <p14:creationId xmlns:p14="http://schemas.microsoft.com/office/powerpoint/2010/main" val="1751820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9</a:t>
            </a:fld>
            <a:endParaRPr lang="en-US" altLang="en-US"/>
          </a:p>
        </p:txBody>
      </p:sp>
    </p:spTree>
    <p:extLst>
      <p:ext uri="{BB962C8B-B14F-4D97-AF65-F5344CB8AC3E}">
        <p14:creationId xmlns:p14="http://schemas.microsoft.com/office/powerpoint/2010/main" val="2684333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BC13-8141-4913-B610-A332F27BAB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383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6382639-5F4E-441E-9961-DF9F1785550B}"/>
              </a:ext>
            </a:extLst>
          </p:cNvPr>
          <p:cNvSpPr>
            <a:spLocks noChangeArrowheads="1"/>
          </p:cNvSpPr>
          <p:nvPr/>
        </p:nvSpPr>
        <p:spPr bwMode="hidden">
          <a:xfrm>
            <a:off x="3860800" y="1"/>
            <a:ext cx="44704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kumimoji="1" lang="en-US" altLang="en-US" sz="1800" i="0"/>
          </a:p>
        </p:txBody>
      </p:sp>
      <p:grpSp>
        <p:nvGrpSpPr>
          <p:cNvPr id="8195" name="Group 3">
            <a:extLst>
              <a:ext uri="{FF2B5EF4-FFF2-40B4-BE49-F238E27FC236}">
                <a16:creationId xmlns:a16="http://schemas.microsoft.com/office/drawing/2014/main" id="{37793108-67DA-46F9-9B71-7BEECFB3A8C5}"/>
              </a:ext>
            </a:extLst>
          </p:cNvPr>
          <p:cNvGrpSpPr>
            <a:grpSpLocks/>
          </p:cNvGrpSpPr>
          <p:nvPr/>
        </p:nvGrpSpPr>
        <p:grpSpPr bwMode="auto">
          <a:xfrm>
            <a:off x="2844800" y="473076"/>
            <a:ext cx="6504517" cy="3490913"/>
            <a:chOff x="1344" y="298"/>
            <a:chExt cx="3073" cy="2199"/>
          </a:xfrm>
        </p:grpSpPr>
        <p:sp>
          <p:nvSpPr>
            <p:cNvPr id="8196" name="Freeform 4">
              <a:extLst>
                <a:ext uri="{FF2B5EF4-FFF2-40B4-BE49-F238E27FC236}">
                  <a16:creationId xmlns:a16="http://schemas.microsoft.com/office/drawing/2014/main" id="{E6CB5062-D48E-4975-A9F0-C0F1D7B83717}"/>
                </a:ext>
              </a:extLst>
            </p:cNvPr>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Lst>
              <a:ahLst/>
              <a:cxnLst>
                <a:cxn ang="0">
                  <a:pos x="T0" y="T1"/>
                </a:cxn>
                <a:cxn ang="0">
                  <a:pos x="T2" y="T3"/>
                </a:cxn>
                <a:cxn ang="0">
                  <a:pos x="T4" y="T5"/>
                </a:cxn>
                <a:cxn ang="0">
                  <a:pos x="T6" y="T7"/>
                </a:cxn>
                <a:cxn ang="0">
                  <a:pos x="T8" y="T9"/>
                </a:cxn>
                <a:cxn ang="0">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197" name="Freeform 5">
              <a:extLst>
                <a:ext uri="{FF2B5EF4-FFF2-40B4-BE49-F238E27FC236}">
                  <a16:creationId xmlns:a16="http://schemas.microsoft.com/office/drawing/2014/main" id="{1125EFA0-2E26-4B7B-BB40-487443F8FEA3}"/>
                </a:ext>
              </a:extLst>
            </p:cNvPr>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Lst>
              <a:ahLst/>
              <a:cxnLst>
                <a:cxn ang="0">
                  <a:pos x="T0" y="T1"/>
                </a:cxn>
                <a:cxn ang="0">
                  <a:pos x="T2" y="T3"/>
                </a:cxn>
                <a:cxn ang="0">
                  <a:pos x="T4" y="T5"/>
                </a:cxn>
                <a:cxn ang="0">
                  <a:pos x="T6" y="T7"/>
                </a:cxn>
                <a:cxn ang="0">
                  <a:pos x="T8" y="T9"/>
                </a:cxn>
                <a:cxn ang="0">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nvGrpSpPr>
            <p:cNvPr id="8198" name="Group 6">
              <a:extLst>
                <a:ext uri="{FF2B5EF4-FFF2-40B4-BE49-F238E27FC236}">
                  <a16:creationId xmlns:a16="http://schemas.microsoft.com/office/drawing/2014/main" id="{0BDCD96F-2DFF-4F1F-93B8-11F6A806DC7A}"/>
                </a:ext>
              </a:extLst>
            </p:cNvPr>
            <p:cNvGrpSpPr>
              <a:grpSpLocks/>
            </p:cNvGrpSpPr>
            <p:nvPr/>
          </p:nvGrpSpPr>
          <p:grpSpPr bwMode="auto">
            <a:xfrm>
              <a:off x="1571" y="298"/>
              <a:ext cx="2632" cy="2199"/>
              <a:chOff x="1571" y="298"/>
              <a:chExt cx="2632" cy="2199"/>
            </a:xfrm>
          </p:grpSpPr>
          <p:sp>
            <p:nvSpPr>
              <p:cNvPr id="8199" name="AutoShape 7" descr="Green marble">
                <a:extLst>
                  <a:ext uri="{FF2B5EF4-FFF2-40B4-BE49-F238E27FC236}">
                    <a16:creationId xmlns:a16="http://schemas.microsoft.com/office/drawing/2014/main" id="{1EBB59E1-0974-4AE6-8B1B-16DDBB44DDD7}"/>
                  </a:ext>
                </a:extLst>
              </p:cNvPr>
              <p:cNvSpPr>
                <a:spLocks noChangeArrowheads="1"/>
              </p:cNvSpPr>
              <p:nvPr/>
            </p:nvSpPr>
            <p:spPr bwMode="auto">
              <a:xfrm rot="10800000" flipH="1">
                <a:off x="1571" y="298"/>
                <a:ext cx="2631" cy="2198"/>
              </a:xfrm>
              <a:prstGeom prst="triangle">
                <a:avLst>
                  <a:gd name="adj" fmla="val 49995"/>
                </a:avLst>
              </a:prstGeom>
              <a:blipFill dpi="0" rotWithShape="0">
                <a:blip r:embed="rId2">
                  <a:alphaModFix amt="70000"/>
                </a:blip>
                <a:srcRect/>
                <a:tile tx="0" ty="0" sx="100000" sy="100000" flip="none" algn="tl"/>
              </a:blipFill>
              <a:ln w="127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200" name="Freeform 8">
                <a:extLst>
                  <a:ext uri="{FF2B5EF4-FFF2-40B4-BE49-F238E27FC236}">
                    <a16:creationId xmlns:a16="http://schemas.microsoft.com/office/drawing/2014/main" id="{27E73A5A-09BE-4BA4-9DA7-C0578C9DD02D}"/>
                  </a:ext>
                </a:extLst>
              </p:cNvPr>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Lst>
                <a:ahLst/>
                <a:cxnLst>
                  <a:cxn ang="0">
                    <a:pos x="T0" y="T1"/>
                  </a:cxn>
                  <a:cxn ang="0">
                    <a:pos x="T2" y="T3"/>
                  </a:cxn>
                  <a:cxn ang="0">
                    <a:pos x="T4" y="T5"/>
                  </a:cxn>
                  <a:cxn ang="0">
                    <a:pos x="T6" y="T7"/>
                  </a:cxn>
                  <a:cxn ang="0">
                    <a:pos x="T8" y="T9"/>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201" name="Freeform 9">
                <a:extLst>
                  <a:ext uri="{FF2B5EF4-FFF2-40B4-BE49-F238E27FC236}">
                    <a16:creationId xmlns:a16="http://schemas.microsoft.com/office/drawing/2014/main" id="{7D0ABAC0-F0AF-4120-8B1C-C31C348D45F4}"/>
                  </a:ext>
                </a:extLst>
              </p:cNvPr>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Lst>
                <a:ahLst/>
                <a:cxnLst>
                  <a:cxn ang="0">
                    <a:pos x="T0" y="T1"/>
                  </a:cxn>
                  <a:cxn ang="0">
                    <a:pos x="T2" y="T3"/>
                  </a:cxn>
                  <a:cxn ang="0">
                    <a:pos x="T4" y="T5"/>
                  </a:cxn>
                  <a:cxn ang="0">
                    <a:pos x="T6" y="T7"/>
                  </a:cxn>
                  <a:cxn ang="0">
                    <a:pos x="T8" y="T9"/>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202" name="Freeform 10">
                <a:extLst>
                  <a:ext uri="{FF2B5EF4-FFF2-40B4-BE49-F238E27FC236}">
                    <a16:creationId xmlns:a16="http://schemas.microsoft.com/office/drawing/2014/main" id="{8CF79253-FC38-433B-BFCC-5E5E929273A3}"/>
                  </a:ext>
                </a:extLst>
              </p:cNvPr>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Lst>
                <a:ahLst/>
                <a:cxnLst>
                  <a:cxn ang="0">
                    <a:pos x="T0" y="T1"/>
                  </a:cxn>
                  <a:cxn ang="0">
                    <a:pos x="T2" y="T3"/>
                  </a:cxn>
                  <a:cxn ang="0">
                    <a:pos x="T4" y="T5"/>
                  </a:cxn>
                  <a:cxn ang="0">
                    <a:pos x="T6" y="T7"/>
                  </a:cxn>
                  <a:cxn ang="0">
                    <a:pos x="T8" y="T9"/>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8203" name="Rectangle 11">
              <a:extLst>
                <a:ext uri="{FF2B5EF4-FFF2-40B4-BE49-F238E27FC236}">
                  <a16:creationId xmlns:a16="http://schemas.microsoft.com/office/drawing/2014/main" id="{7C2FC105-B43A-426B-8EB7-FFBD316F0B5F}"/>
                </a:ext>
              </a:extLst>
            </p:cNvPr>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8204" name="Rectangle 12">
            <a:extLst>
              <a:ext uri="{FF2B5EF4-FFF2-40B4-BE49-F238E27FC236}">
                <a16:creationId xmlns:a16="http://schemas.microsoft.com/office/drawing/2014/main" id="{26C750BB-C158-4023-8218-F05D6DAF1805}"/>
              </a:ext>
            </a:extLst>
          </p:cNvPr>
          <p:cNvSpPr>
            <a:spLocks noGrp="1" noChangeArrowheads="1"/>
          </p:cNvSpPr>
          <p:nvPr>
            <p:ph type="ctrTitle" sz="quarter"/>
          </p:nvPr>
        </p:nvSpPr>
        <p:spPr>
          <a:xfrm>
            <a:off x="914400" y="3886200"/>
            <a:ext cx="10363200" cy="1143000"/>
          </a:xfrm>
        </p:spPr>
        <p:txBody>
          <a:bodyPr/>
          <a:lstStyle>
            <a:lvl1pPr algn="ctr">
              <a:defRPr sz="5400">
                <a:latin typeface="Agency FB" panose="020B0503020202020204" pitchFamily="34" charset="0"/>
              </a:defRPr>
            </a:lvl1pPr>
          </a:lstStyle>
          <a:p>
            <a:pPr lvl="0"/>
            <a:r>
              <a:rPr lang="en-US" altLang="en-US" noProof="0"/>
              <a:t>Click to edit Master title style</a:t>
            </a:r>
          </a:p>
        </p:txBody>
      </p:sp>
      <p:sp>
        <p:nvSpPr>
          <p:cNvPr id="8205" name="Rectangle 13">
            <a:extLst>
              <a:ext uri="{FF2B5EF4-FFF2-40B4-BE49-F238E27FC236}">
                <a16:creationId xmlns:a16="http://schemas.microsoft.com/office/drawing/2014/main" id="{6CE5FC43-E41F-44B2-983E-A8D3A4404121}"/>
              </a:ext>
            </a:extLst>
          </p:cNvPr>
          <p:cNvSpPr>
            <a:spLocks noGrp="1" noChangeArrowheads="1"/>
          </p:cNvSpPr>
          <p:nvPr>
            <p:ph type="subTitle" sz="quarter" idx="1"/>
          </p:nvPr>
        </p:nvSpPr>
        <p:spPr>
          <a:xfrm>
            <a:off x="1828800" y="5410200"/>
            <a:ext cx="8534400" cy="12954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206" name="Rectangle 14">
            <a:extLst>
              <a:ext uri="{FF2B5EF4-FFF2-40B4-BE49-F238E27FC236}">
                <a16:creationId xmlns:a16="http://schemas.microsoft.com/office/drawing/2014/main" id="{D4E344A0-6604-49BE-B2E2-23BC0BDE7E16}"/>
              </a:ext>
            </a:extLst>
          </p:cNvPr>
          <p:cNvSpPr>
            <a:spLocks noGrp="1" noChangeArrowheads="1"/>
          </p:cNvSpPr>
          <p:nvPr>
            <p:ph type="dt" sz="quarter" idx="2"/>
          </p:nvPr>
        </p:nvSpPr>
        <p:spPr>
          <a:xfrm>
            <a:off x="914400" y="0"/>
            <a:ext cx="2540000" cy="457200"/>
          </a:xfrm>
        </p:spPr>
        <p:txBody>
          <a:bodyPr/>
          <a:lstStyle>
            <a:lvl1pPr>
              <a:defRPr/>
            </a:lvl1pPr>
          </a:lstStyle>
          <a:p>
            <a:endParaRPr lang="en-US" altLang="en-US"/>
          </a:p>
        </p:txBody>
      </p:sp>
      <p:sp>
        <p:nvSpPr>
          <p:cNvPr id="8207" name="Rectangle 15">
            <a:extLst>
              <a:ext uri="{FF2B5EF4-FFF2-40B4-BE49-F238E27FC236}">
                <a16:creationId xmlns:a16="http://schemas.microsoft.com/office/drawing/2014/main" id="{1BF63C77-03C9-429D-9170-9A39164E5C4E}"/>
              </a:ext>
            </a:extLst>
          </p:cNvPr>
          <p:cNvSpPr>
            <a:spLocks noGrp="1" noChangeArrowheads="1"/>
          </p:cNvSpPr>
          <p:nvPr>
            <p:ph type="ftr" sz="quarter" idx="3"/>
          </p:nvPr>
        </p:nvSpPr>
        <p:spPr>
          <a:xfrm>
            <a:off x="4165600" y="0"/>
            <a:ext cx="3860800" cy="457200"/>
          </a:xfrm>
        </p:spPr>
        <p:txBody>
          <a:bodyPr/>
          <a:lstStyle>
            <a:lvl1pPr>
              <a:defRPr/>
            </a:lvl1pPr>
          </a:lstStyle>
          <a:p>
            <a:endParaRPr lang="en-US" altLang="en-US"/>
          </a:p>
        </p:txBody>
      </p:sp>
      <p:sp>
        <p:nvSpPr>
          <p:cNvPr id="8208" name="Rectangle 16">
            <a:extLst>
              <a:ext uri="{FF2B5EF4-FFF2-40B4-BE49-F238E27FC236}">
                <a16:creationId xmlns:a16="http://schemas.microsoft.com/office/drawing/2014/main" id="{367782A4-DB08-42BF-A12E-4E93B3C18C22}"/>
              </a:ext>
            </a:extLst>
          </p:cNvPr>
          <p:cNvSpPr>
            <a:spLocks noGrp="1" noChangeArrowheads="1"/>
          </p:cNvSpPr>
          <p:nvPr>
            <p:ph type="sldNum" sz="quarter" idx="4"/>
          </p:nvPr>
        </p:nvSpPr>
        <p:spPr>
          <a:xfrm>
            <a:off x="8737600" y="0"/>
            <a:ext cx="2540000" cy="457200"/>
          </a:xfrm>
        </p:spPr>
        <p:txBody>
          <a:bodyPr/>
          <a:lstStyle>
            <a:lvl1pPr>
              <a:defRPr/>
            </a:lvl1pPr>
          </a:lstStyle>
          <a:p>
            <a:fld id="{BA43EB8B-031D-4C5D-94F2-C1E5026D6BD8}" type="slidenum">
              <a:rPr lang="en-US" altLang="en-US"/>
              <a:pPr/>
              <a:t>‹#›</a:t>
            </a:fld>
            <a:endParaRPr lang="en-US" altLang="en-US"/>
          </a:p>
        </p:txBody>
      </p:sp>
    </p:spTree>
    <p:extLst>
      <p:ext uri="{BB962C8B-B14F-4D97-AF65-F5344CB8AC3E}">
        <p14:creationId xmlns:p14="http://schemas.microsoft.com/office/powerpoint/2010/main" val="346097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33737" y="475358"/>
            <a:ext cx="10939780" cy="46743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2" name="TextBox 1">
            <a:extLst>
              <a:ext uri="{FF2B5EF4-FFF2-40B4-BE49-F238E27FC236}">
                <a16:creationId xmlns:a16="http://schemas.microsoft.com/office/drawing/2014/main" id="{36ED531E-8352-4F92-ABA4-720108125F76}"/>
              </a:ext>
            </a:extLst>
          </p:cNvPr>
          <p:cNvSpPr txBox="1"/>
          <p:nvPr/>
        </p:nvSpPr>
        <p:spPr>
          <a:xfrm>
            <a:off x="633736" y="6136421"/>
            <a:ext cx="4305474" cy="420564"/>
          </a:xfrm>
          <a:prstGeom prst="rect">
            <a:avLst/>
          </a:prstGeom>
          <a:noFill/>
        </p:spPr>
        <p:txBody>
          <a:bodyPr wrap="none" rtlCol="0">
            <a:spAutoFit/>
          </a:bodyPr>
          <a:lstStyle/>
          <a:p>
            <a:pPr algn="l"/>
            <a:r>
              <a:rPr lang="en-US" sz="2133" spc="400" dirty="0"/>
              <a:t>SHADOWS OF THE CHRIST</a:t>
            </a:r>
          </a:p>
        </p:txBody>
      </p:sp>
    </p:spTree>
    <p:extLst>
      <p:ext uri="{BB962C8B-B14F-4D97-AF65-F5344CB8AC3E}">
        <p14:creationId xmlns:p14="http://schemas.microsoft.com/office/powerpoint/2010/main" val="42828602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33737" y="475358"/>
            <a:ext cx="10939780" cy="46743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762462" y="5248722"/>
            <a:ext cx="4099485" cy="830183"/>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85740548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736" y="475359"/>
            <a:ext cx="10939779" cy="478326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633736" y="5516110"/>
            <a:ext cx="10939779" cy="861581"/>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58114421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736" y="475359"/>
            <a:ext cx="10939779" cy="590233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6916737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5DF5-57C7-4E2D-8273-EBE61CADD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0DC13-5016-4BE9-A4E9-831AC95ABC40}"/>
              </a:ext>
            </a:extLst>
          </p:cNvPr>
          <p:cNvSpPr>
            <a:spLocks noGrp="1"/>
          </p:cNvSpPr>
          <p:nvPr>
            <p:ph idx="1"/>
          </p:nvPr>
        </p:nvSpPr>
        <p:spPr>
          <a:xfrm>
            <a:off x="2286000" y="1905000"/>
            <a:ext cx="9906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05E3C-2EBC-4ED2-99B4-5C66304B84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EAE3DE-B5E8-4E68-8EDE-4516801349B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8E09D7-0515-47E4-875A-1E52862015B3}"/>
              </a:ext>
            </a:extLst>
          </p:cNvPr>
          <p:cNvSpPr>
            <a:spLocks noGrp="1"/>
          </p:cNvSpPr>
          <p:nvPr>
            <p:ph type="sldNum" sz="quarter" idx="12"/>
          </p:nvPr>
        </p:nvSpPr>
        <p:spPr/>
        <p:txBody>
          <a:bodyPr/>
          <a:lstStyle>
            <a:lvl1pPr>
              <a:defRPr/>
            </a:lvl1pPr>
          </a:lstStyle>
          <a:p>
            <a:fld id="{369F8D34-5DD6-49C2-946C-3BE126DFA6E2}" type="slidenum">
              <a:rPr lang="en-US" altLang="en-US"/>
              <a:pPr/>
              <a:t>‹#›</a:t>
            </a:fld>
            <a:endParaRPr lang="en-US" altLang="en-US"/>
          </a:p>
        </p:txBody>
      </p:sp>
    </p:spTree>
    <p:extLst>
      <p:ext uri="{BB962C8B-B14F-4D97-AF65-F5344CB8AC3E}">
        <p14:creationId xmlns:p14="http://schemas.microsoft.com/office/powerpoint/2010/main" val="705576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3367" y="5113475"/>
            <a:ext cx="2334684" cy="520700"/>
          </a:xfrm>
        </p:spPr>
        <p:txBody>
          <a:bodyPr>
            <a:normAutofit/>
          </a:bodyPr>
          <a:lstStyle>
            <a:lvl1pPr>
              <a:defRPr sz="2133">
                <a:solidFill>
                  <a:srgbClr val="E8E0B8"/>
                </a:solidFill>
              </a:defRPr>
            </a:lvl1pPr>
          </a:lstStyle>
          <a:p>
            <a:pPr lvl="0"/>
            <a:r>
              <a:rPr lang="en-US" dirty="0"/>
              <a:t>Add Your Subtitle</a:t>
            </a:r>
          </a:p>
        </p:txBody>
      </p:sp>
    </p:spTree>
    <p:extLst>
      <p:ext uri="{BB962C8B-B14F-4D97-AF65-F5344CB8AC3E}">
        <p14:creationId xmlns:p14="http://schemas.microsoft.com/office/powerpoint/2010/main" val="3051626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687" y="1612323"/>
            <a:ext cx="3647539" cy="3203395"/>
          </a:xfrm>
        </p:spPr>
        <p:txBody>
          <a:bodyPr/>
          <a:lstStyle>
            <a:lvl1pPr>
              <a:defRPr>
                <a:solidFill>
                  <a:srgbClr val="E8E0B8"/>
                </a:solidFill>
              </a:defRPr>
            </a:lvl1pPr>
          </a:lstStyle>
          <a:p>
            <a:r>
              <a:rPr lang="en-US" dirty="0"/>
              <a:t>Add Your Title</a:t>
            </a:r>
          </a:p>
        </p:txBody>
      </p:sp>
      <p:sp>
        <p:nvSpPr>
          <p:cNvPr id="3" name="Text Placeholder 3"/>
          <p:cNvSpPr>
            <a:spLocks noGrp="1"/>
          </p:cNvSpPr>
          <p:nvPr>
            <p:ph type="body" sz="quarter" idx="11" hasCustomPrompt="1"/>
          </p:nvPr>
        </p:nvSpPr>
        <p:spPr>
          <a:xfrm>
            <a:off x="4923367" y="5113475"/>
            <a:ext cx="2334684" cy="520700"/>
          </a:xfrm>
        </p:spPr>
        <p:txBody>
          <a:bodyPr>
            <a:normAutofit/>
          </a:bodyPr>
          <a:lstStyle>
            <a:lvl1pPr>
              <a:defRPr sz="2133">
                <a:solidFill>
                  <a:srgbClr val="E8E0B8"/>
                </a:solidFill>
              </a:defRPr>
            </a:lvl1pPr>
          </a:lstStyle>
          <a:p>
            <a:pPr lvl="0"/>
            <a:r>
              <a:rPr lang="en-US" dirty="0"/>
              <a:t>Add Your Subtitle</a:t>
            </a:r>
          </a:p>
        </p:txBody>
      </p:sp>
    </p:spTree>
    <p:extLst>
      <p:ext uri="{BB962C8B-B14F-4D97-AF65-F5344CB8AC3E}">
        <p14:creationId xmlns:p14="http://schemas.microsoft.com/office/powerpoint/2010/main" val="341069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430804" y="318849"/>
            <a:ext cx="7697317" cy="62340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38840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3718" y="671165"/>
            <a:ext cx="1983620" cy="1648504"/>
          </a:xfrm>
        </p:spPr>
        <p:txBody>
          <a:bodyPr>
            <a:normAutofit/>
          </a:bodyPr>
          <a:lstStyle>
            <a:lvl1pPr>
              <a:defRPr sz="2133">
                <a:solidFill>
                  <a:srgbClr val="E8E0B8"/>
                </a:solidFill>
              </a:defRPr>
            </a:lvl1pPr>
          </a:lstStyle>
          <a:p>
            <a:r>
              <a:rPr lang="en-US" dirty="0"/>
              <a:t>Add Your Title</a:t>
            </a:r>
          </a:p>
        </p:txBody>
      </p:sp>
      <p:sp>
        <p:nvSpPr>
          <p:cNvPr id="5" name="Text Placeholder 6"/>
          <p:cNvSpPr>
            <a:spLocks noGrp="1"/>
          </p:cNvSpPr>
          <p:nvPr>
            <p:ph type="body" sz="quarter" idx="11" hasCustomPrompt="1"/>
          </p:nvPr>
        </p:nvSpPr>
        <p:spPr>
          <a:xfrm>
            <a:off x="3430804" y="318849"/>
            <a:ext cx="7697317" cy="62340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28562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111265" y="561830"/>
            <a:ext cx="9471135"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2111627" y="5361518"/>
            <a:ext cx="9470772"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8919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5DF5-57C7-4E2D-8273-EBE61CADD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0DC13-5016-4BE9-A4E9-831AC95ABC40}"/>
              </a:ext>
            </a:extLst>
          </p:cNvPr>
          <p:cNvSpPr>
            <a:spLocks noGrp="1"/>
          </p:cNvSpPr>
          <p:nvPr>
            <p:ph idx="1"/>
          </p:nvPr>
        </p:nvSpPr>
        <p:spPr>
          <a:xfrm>
            <a:off x="2286000" y="1905000"/>
            <a:ext cx="9906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05E3C-2EBC-4ED2-99B4-5C66304B84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EAE3DE-B5E8-4E68-8EDE-4516801349B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8E09D7-0515-47E4-875A-1E52862015B3}"/>
              </a:ext>
            </a:extLst>
          </p:cNvPr>
          <p:cNvSpPr>
            <a:spLocks noGrp="1"/>
          </p:cNvSpPr>
          <p:nvPr>
            <p:ph type="sldNum" sz="quarter" idx="12"/>
          </p:nvPr>
        </p:nvSpPr>
        <p:spPr/>
        <p:txBody>
          <a:bodyPr/>
          <a:lstStyle>
            <a:lvl1pPr>
              <a:defRPr/>
            </a:lvl1pPr>
          </a:lstStyle>
          <a:p>
            <a:fld id="{369F8D34-5DD6-49C2-946C-3BE126DFA6E2}" type="slidenum">
              <a:rPr lang="en-US" altLang="en-US"/>
              <a:pPr/>
              <a:t>‹#›</a:t>
            </a:fld>
            <a:endParaRPr lang="en-US" altLang="en-US"/>
          </a:p>
        </p:txBody>
      </p:sp>
    </p:spTree>
    <p:extLst>
      <p:ext uri="{BB962C8B-B14F-4D97-AF65-F5344CB8AC3E}">
        <p14:creationId xmlns:p14="http://schemas.microsoft.com/office/powerpoint/2010/main" val="3898303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078276" y="561829"/>
            <a:ext cx="9504123"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4036489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684310" y="3886232"/>
            <a:ext cx="2646828" cy="396907"/>
          </a:xfrm>
        </p:spPr>
        <p:txBody>
          <a:bodyPr>
            <a:normAutofit/>
          </a:bodyPr>
          <a:lstStyle>
            <a:lvl1pPr>
              <a:defRPr sz="2133">
                <a:solidFill>
                  <a:schemeClr val="accent6"/>
                </a:solidFill>
              </a:defRPr>
            </a:lvl1pPr>
          </a:lstStyle>
          <a:p>
            <a:pPr lvl="0"/>
            <a:r>
              <a:rPr lang="en-US" dirty="0"/>
              <a:t>Add Your Subtitle</a:t>
            </a:r>
          </a:p>
        </p:txBody>
      </p:sp>
    </p:spTree>
    <p:extLst>
      <p:ext uri="{BB962C8B-B14F-4D97-AF65-F5344CB8AC3E}">
        <p14:creationId xmlns:p14="http://schemas.microsoft.com/office/powerpoint/2010/main" val="289300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684310" y="3886232"/>
            <a:ext cx="2646828" cy="396907"/>
          </a:xfrm>
        </p:spPr>
        <p:txBody>
          <a:bodyPr>
            <a:normAutofit/>
          </a:bodyPr>
          <a:lstStyle>
            <a:lvl1pPr>
              <a:defRPr sz="2133">
                <a:solidFill>
                  <a:schemeClr val="accent3"/>
                </a:solidFill>
              </a:defRPr>
            </a:lvl1pPr>
          </a:lstStyle>
          <a:p>
            <a:pPr lvl="0"/>
            <a:r>
              <a:rPr lang="en-US" dirty="0"/>
              <a:t>Add Your Subtitle</a:t>
            </a:r>
          </a:p>
        </p:txBody>
      </p:sp>
      <p:sp>
        <p:nvSpPr>
          <p:cNvPr id="5" name="Title 1"/>
          <p:cNvSpPr>
            <a:spLocks noGrp="1"/>
          </p:cNvSpPr>
          <p:nvPr>
            <p:ph type="title" hasCustomPrompt="1"/>
          </p:nvPr>
        </p:nvSpPr>
        <p:spPr>
          <a:xfrm>
            <a:off x="2390589" y="1533963"/>
            <a:ext cx="7490511" cy="2141568"/>
          </a:xfrm>
        </p:spPr>
        <p:txBody>
          <a:bodyPr/>
          <a:lstStyle>
            <a:lvl1pPr>
              <a:defRPr>
                <a:solidFill>
                  <a:schemeClr val="accent3"/>
                </a:solidFill>
              </a:defRPr>
            </a:lvl1pPr>
          </a:lstStyle>
          <a:p>
            <a:r>
              <a:rPr lang="en-US" dirty="0"/>
              <a:t>Add Your Title</a:t>
            </a:r>
          </a:p>
        </p:txBody>
      </p:sp>
    </p:spTree>
    <p:extLst>
      <p:ext uri="{BB962C8B-B14F-4D97-AF65-F5344CB8AC3E}">
        <p14:creationId xmlns:p14="http://schemas.microsoft.com/office/powerpoint/2010/main" val="2513735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58196" y="1528269"/>
            <a:ext cx="11215843" cy="5075731"/>
          </a:xfrm>
        </p:spPr>
        <p:txBody>
          <a:bodyPr anchor="ctr"/>
          <a:lstStyle>
            <a:lvl1pPr algn="ctr">
              <a:defRPr baseline="0">
                <a:solidFill>
                  <a:schemeClr val="accent6"/>
                </a:solidFill>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21719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58196" y="1528269"/>
            <a:ext cx="11215843" cy="5075731"/>
          </a:xfrm>
        </p:spPr>
        <p:txBody>
          <a:bodyPr anchor="ctr"/>
          <a:lstStyle>
            <a:lvl1pPr algn="ctr">
              <a:defRPr baseline="0">
                <a:solidFill>
                  <a:schemeClr val="accent6"/>
                </a:solidFill>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216419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58196" y="1528269"/>
            <a:ext cx="11215843" cy="5075731"/>
          </a:xfrm>
        </p:spPr>
        <p:txBody>
          <a:bodyPr anchor="ctr"/>
          <a:lstStyle>
            <a:lvl1pPr algn="ctr">
              <a:defRPr baseline="0">
                <a:solidFill>
                  <a:schemeClr val="accent6"/>
                </a:solidFill>
              </a:defRPr>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193492" y="169335"/>
            <a:ext cx="3775137" cy="1045883"/>
          </a:xfrm>
        </p:spPr>
        <p:txBody>
          <a:bodyPr>
            <a:normAutofit/>
          </a:bodyPr>
          <a:lstStyle>
            <a:lvl1pPr>
              <a:defRPr sz="2133">
                <a:solidFill>
                  <a:schemeClr val="accent6"/>
                </a:solidFill>
              </a:defRPr>
            </a:lvl1pPr>
          </a:lstStyle>
          <a:p>
            <a:r>
              <a:rPr lang="en-US" dirty="0"/>
              <a:t>Add Your Title</a:t>
            </a:r>
          </a:p>
        </p:txBody>
      </p:sp>
    </p:spTree>
    <p:extLst>
      <p:ext uri="{BB962C8B-B14F-4D97-AF65-F5344CB8AC3E}">
        <p14:creationId xmlns:p14="http://schemas.microsoft.com/office/powerpoint/2010/main" val="678987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18355" y="561830"/>
            <a:ext cx="11335371"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418355" y="5361518"/>
            <a:ext cx="11335371"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978885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08392" y="338666"/>
            <a:ext cx="11345333" cy="624541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93711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756025" y="3030979"/>
            <a:ext cx="4651231" cy="367677"/>
          </a:xfrm>
        </p:spPr>
        <p:txBody>
          <a:bodyPr>
            <a:normAutofit/>
          </a:bodyPr>
          <a:lstStyle>
            <a:lvl1pPr>
              <a:defRPr sz="2133">
                <a:latin typeface="Cinzel Decorative" panose="00000500000000000000" pitchFamily="2" charset="0"/>
              </a:defRPr>
            </a:lvl1pPr>
          </a:lstStyle>
          <a:p>
            <a:pPr lvl="0"/>
            <a:r>
              <a:rPr lang="en-US" dirty="0"/>
              <a:t>Add Your Subtitle</a:t>
            </a:r>
          </a:p>
        </p:txBody>
      </p:sp>
    </p:spTree>
    <p:extLst>
      <p:ext uri="{BB962C8B-B14F-4D97-AF65-F5344CB8AC3E}">
        <p14:creationId xmlns:p14="http://schemas.microsoft.com/office/powerpoint/2010/main" val="1253585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756025" y="3030979"/>
            <a:ext cx="4651231" cy="367677"/>
          </a:xfrm>
        </p:spPr>
        <p:txBody>
          <a:bodyPr>
            <a:normAutofit/>
          </a:bodyPr>
          <a:lstStyle>
            <a:lvl1pPr>
              <a:defRPr sz="2133">
                <a:latin typeface="Cinzel" panose="00000500000000000000" pitchFamily="2" charset="0"/>
              </a:defRPr>
            </a:lvl1pPr>
          </a:lstStyle>
          <a:p>
            <a:pPr lvl="0"/>
            <a:r>
              <a:rPr lang="en-US" dirty="0"/>
              <a:t>Add Your Subtitle</a:t>
            </a:r>
          </a:p>
        </p:txBody>
      </p:sp>
      <p:sp>
        <p:nvSpPr>
          <p:cNvPr id="5" name="Title 1"/>
          <p:cNvSpPr>
            <a:spLocks noGrp="1"/>
          </p:cNvSpPr>
          <p:nvPr>
            <p:ph type="title" hasCustomPrompt="1"/>
          </p:nvPr>
        </p:nvSpPr>
        <p:spPr>
          <a:xfrm>
            <a:off x="2381818" y="404439"/>
            <a:ext cx="7280605" cy="2496852"/>
          </a:xfrm>
        </p:spPr>
        <p:txBody>
          <a:bodyPr/>
          <a:lstStyle/>
          <a:p>
            <a:r>
              <a:rPr lang="en-US" dirty="0"/>
              <a:t>Add Your Title</a:t>
            </a:r>
          </a:p>
        </p:txBody>
      </p:sp>
    </p:spTree>
    <p:extLst>
      <p:ext uri="{BB962C8B-B14F-4D97-AF65-F5344CB8AC3E}">
        <p14:creationId xmlns:p14="http://schemas.microsoft.com/office/powerpoint/2010/main" val="65319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3CB0-3803-4CBC-BE17-46DBB904A4A8}"/>
              </a:ext>
            </a:extLst>
          </p:cNvPr>
          <p:cNvSpPr>
            <a:spLocks noGrp="1"/>
          </p:cNvSpPr>
          <p:nvPr>
            <p:ph type="title"/>
          </p:nvPr>
        </p:nvSpPr>
        <p:spPr>
          <a:xfrm>
            <a:off x="2362199" y="1709739"/>
            <a:ext cx="8985251"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368EA26-B607-44A6-9A4D-F51D9A8A69BE}"/>
              </a:ext>
            </a:extLst>
          </p:cNvPr>
          <p:cNvSpPr>
            <a:spLocks noGrp="1"/>
          </p:cNvSpPr>
          <p:nvPr>
            <p:ph type="body" idx="1"/>
          </p:nvPr>
        </p:nvSpPr>
        <p:spPr>
          <a:xfrm>
            <a:off x="2362199" y="4589464"/>
            <a:ext cx="898525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FF67CDB8-2E0F-4487-ACC4-9A0EDE2E41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B8FDA5-BF97-47A4-874D-590E440E3B4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3433858-B9F7-40C8-B6E2-8F09F87FF853}"/>
              </a:ext>
            </a:extLst>
          </p:cNvPr>
          <p:cNvSpPr>
            <a:spLocks noGrp="1"/>
          </p:cNvSpPr>
          <p:nvPr>
            <p:ph type="sldNum" sz="quarter" idx="12"/>
          </p:nvPr>
        </p:nvSpPr>
        <p:spPr/>
        <p:txBody>
          <a:bodyPr/>
          <a:lstStyle>
            <a:lvl1pPr>
              <a:defRPr/>
            </a:lvl1pPr>
          </a:lstStyle>
          <a:p>
            <a:fld id="{93F5CA20-1457-4901-95C2-CFA285B7943A}" type="slidenum">
              <a:rPr lang="en-US" altLang="en-US"/>
              <a:pPr/>
              <a:t>‹#›</a:t>
            </a:fld>
            <a:endParaRPr lang="en-US" altLang="en-US"/>
          </a:p>
        </p:txBody>
      </p:sp>
    </p:spTree>
    <p:extLst>
      <p:ext uri="{BB962C8B-B14F-4D97-AF65-F5344CB8AC3E}">
        <p14:creationId xmlns:p14="http://schemas.microsoft.com/office/powerpoint/2010/main" val="223189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81023" y="268048"/>
            <a:ext cx="11524659" cy="4610857"/>
          </a:xfrm>
        </p:spPr>
        <p:txBody>
          <a:bodyPr anchor="ctr"/>
          <a:lstStyle>
            <a:lvl1pPr algn="ctr">
              <a:defRPr baseline="0">
                <a:latin typeface="Cinzel" panose="00000500000000000000" pitchFamily="2" charset="0"/>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712116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20598" y="4938114"/>
            <a:ext cx="3800141" cy="1437287"/>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281023" y="268048"/>
            <a:ext cx="11524659" cy="4610857"/>
          </a:xfrm>
        </p:spPr>
        <p:txBody>
          <a:bodyPr anchor="ctr"/>
          <a:lstStyle>
            <a:lvl1pPr algn="ctr">
              <a:defRPr baseline="0">
                <a:latin typeface="Cinzel" panose="00000500000000000000" pitchFamily="2" charset="0"/>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693283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atin typeface="Cinzel" panose="00000500000000000000" pitchFamily="2" charset="0"/>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atin typeface="Cinzel Decorative" panose="00000500000000000000" pitchFamily="2" charset="0"/>
              </a:defRPr>
            </a:lvl1pPr>
          </a:lstStyle>
          <a:p>
            <a:pPr lvl="0"/>
            <a:r>
              <a:rPr lang="en-US" dirty="0"/>
              <a:t>Add Verse Here</a:t>
            </a:r>
          </a:p>
        </p:txBody>
      </p:sp>
    </p:spTree>
    <p:extLst>
      <p:ext uri="{BB962C8B-B14F-4D97-AF65-F5344CB8AC3E}">
        <p14:creationId xmlns:p14="http://schemas.microsoft.com/office/powerpoint/2010/main" val="2069010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atin typeface="Cinzel" panose="00000500000000000000" pitchFamily="2" charset="0"/>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989051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D00D-016F-4F5C-93CB-A16C5E442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6650D-5CBA-4AEA-8ACD-A18C90DF0969}"/>
              </a:ext>
            </a:extLst>
          </p:cNvPr>
          <p:cNvSpPr>
            <a:spLocks noGrp="1"/>
          </p:cNvSpPr>
          <p:nvPr>
            <p:ph sz="half" idx="1"/>
          </p:nvPr>
        </p:nvSpPr>
        <p:spPr>
          <a:xfrm>
            <a:off x="2362200" y="1905000"/>
            <a:ext cx="4648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A74989D-A247-40FC-94FE-2C2FCC5AD80B}"/>
              </a:ext>
            </a:extLst>
          </p:cNvPr>
          <p:cNvSpPr>
            <a:spLocks noGrp="1"/>
          </p:cNvSpPr>
          <p:nvPr>
            <p:ph sz="half" idx="2"/>
          </p:nvPr>
        </p:nvSpPr>
        <p:spPr>
          <a:xfrm>
            <a:off x="7213600" y="1905000"/>
            <a:ext cx="47498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DF0AC5B-7F2C-40F6-B597-D8BD59E116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C8B648-6526-40B1-BDD2-E7DB0787CBD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9EB7AC1-03F3-45B5-A690-2DD498AF31F3}"/>
              </a:ext>
            </a:extLst>
          </p:cNvPr>
          <p:cNvSpPr>
            <a:spLocks noGrp="1"/>
          </p:cNvSpPr>
          <p:nvPr>
            <p:ph type="sldNum" sz="quarter" idx="12"/>
          </p:nvPr>
        </p:nvSpPr>
        <p:spPr/>
        <p:txBody>
          <a:bodyPr/>
          <a:lstStyle>
            <a:lvl1pPr>
              <a:defRPr/>
            </a:lvl1pPr>
          </a:lstStyle>
          <a:p>
            <a:fld id="{018036BE-267E-4143-B2D5-2C0D8D63445B}" type="slidenum">
              <a:rPr lang="en-US" altLang="en-US"/>
              <a:pPr/>
              <a:t>‹#›</a:t>
            </a:fld>
            <a:endParaRPr lang="en-US" altLang="en-US"/>
          </a:p>
        </p:txBody>
      </p:sp>
    </p:spTree>
    <p:extLst>
      <p:ext uri="{BB962C8B-B14F-4D97-AF65-F5344CB8AC3E}">
        <p14:creationId xmlns:p14="http://schemas.microsoft.com/office/powerpoint/2010/main" val="229784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B1EF-FF82-4D5B-9D14-5AB347B44C8B}"/>
              </a:ext>
            </a:extLst>
          </p:cNvPr>
          <p:cNvSpPr>
            <a:spLocks noGrp="1"/>
          </p:cNvSpPr>
          <p:nvPr>
            <p:ph type="title"/>
          </p:nvPr>
        </p:nvSpPr>
        <p:spPr>
          <a:xfrm>
            <a:off x="2362199" y="365126"/>
            <a:ext cx="8993717"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A4C9BFB8-4632-443B-AEF5-290057E772C8}"/>
              </a:ext>
            </a:extLst>
          </p:cNvPr>
          <p:cNvSpPr>
            <a:spLocks noGrp="1"/>
          </p:cNvSpPr>
          <p:nvPr>
            <p:ph type="body" idx="1"/>
          </p:nvPr>
        </p:nvSpPr>
        <p:spPr>
          <a:xfrm>
            <a:off x="2362199" y="1693045"/>
            <a:ext cx="426307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8D58597-7062-4B1D-82A4-890C8190FD89}"/>
              </a:ext>
            </a:extLst>
          </p:cNvPr>
          <p:cNvSpPr>
            <a:spLocks noGrp="1"/>
          </p:cNvSpPr>
          <p:nvPr>
            <p:ph sz="half" idx="2"/>
          </p:nvPr>
        </p:nvSpPr>
        <p:spPr>
          <a:xfrm>
            <a:off x="2362199" y="2516957"/>
            <a:ext cx="426307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E97156-0188-49FA-8BCB-F6A8DF368536}"/>
              </a:ext>
            </a:extLst>
          </p:cNvPr>
          <p:cNvSpPr>
            <a:spLocks noGrp="1"/>
          </p:cNvSpPr>
          <p:nvPr>
            <p:ph type="body" sz="quarter" idx="3"/>
          </p:nvPr>
        </p:nvSpPr>
        <p:spPr>
          <a:xfrm>
            <a:off x="7071852" y="1689903"/>
            <a:ext cx="42840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0243049-BEA6-4DE7-8CF6-0D1E4221566F}"/>
              </a:ext>
            </a:extLst>
          </p:cNvPr>
          <p:cNvSpPr>
            <a:spLocks noGrp="1"/>
          </p:cNvSpPr>
          <p:nvPr>
            <p:ph sz="quarter" idx="4"/>
          </p:nvPr>
        </p:nvSpPr>
        <p:spPr>
          <a:xfrm>
            <a:off x="7071852" y="2513815"/>
            <a:ext cx="428406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D7FC48-F23F-4526-A8F5-0D98E63ECCF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1B62087-3884-43D2-8A46-202A534632E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769A5D3-B5D7-4498-8033-B082D5736D68}"/>
              </a:ext>
            </a:extLst>
          </p:cNvPr>
          <p:cNvSpPr>
            <a:spLocks noGrp="1"/>
          </p:cNvSpPr>
          <p:nvPr>
            <p:ph type="sldNum" sz="quarter" idx="12"/>
          </p:nvPr>
        </p:nvSpPr>
        <p:spPr/>
        <p:txBody>
          <a:bodyPr/>
          <a:lstStyle>
            <a:lvl1pPr>
              <a:defRPr/>
            </a:lvl1pPr>
          </a:lstStyle>
          <a:p>
            <a:fld id="{5FCDA454-8CCE-401F-8A8E-D67B51C8339C}" type="slidenum">
              <a:rPr lang="en-US" altLang="en-US"/>
              <a:pPr/>
              <a:t>‹#›</a:t>
            </a:fld>
            <a:endParaRPr lang="en-US" altLang="en-US"/>
          </a:p>
        </p:txBody>
      </p:sp>
    </p:spTree>
    <p:extLst>
      <p:ext uri="{BB962C8B-B14F-4D97-AF65-F5344CB8AC3E}">
        <p14:creationId xmlns:p14="http://schemas.microsoft.com/office/powerpoint/2010/main" val="39455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01F9-84AE-4C9B-9EFA-DA3FA993A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AAA53-7652-4A20-B7D8-31EE7749599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8179CE0-2AB3-4F7C-B26D-85806A1508D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2D38881-3BBD-4D27-A11D-E1C66B47EEE1}"/>
              </a:ext>
            </a:extLst>
          </p:cNvPr>
          <p:cNvSpPr>
            <a:spLocks noGrp="1"/>
          </p:cNvSpPr>
          <p:nvPr>
            <p:ph type="sldNum" sz="quarter" idx="12"/>
          </p:nvPr>
        </p:nvSpPr>
        <p:spPr/>
        <p:txBody>
          <a:bodyPr/>
          <a:lstStyle>
            <a:lvl1pPr>
              <a:defRPr/>
            </a:lvl1pPr>
          </a:lstStyle>
          <a:p>
            <a:fld id="{B225E5EB-462A-4850-8A07-89A7F500CC35}" type="slidenum">
              <a:rPr lang="en-US" altLang="en-US"/>
              <a:pPr/>
              <a:t>‹#›</a:t>
            </a:fld>
            <a:endParaRPr lang="en-US" altLang="en-US"/>
          </a:p>
        </p:txBody>
      </p:sp>
    </p:spTree>
    <p:extLst>
      <p:ext uri="{BB962C8B-B14F-4D97-AF65-F5344CB8AC3E}">
        <p14:creationId xmlns:p14="http://schemas.microsoft.com/office/powerpoint/2010/main" val="81027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3235A-5372-4578-85DD-5043A6FA468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2B5C3FA-0B19-44F9-BA88-EB5AD8ABD9F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5EA7EC6-1828-4643-882E-6E8624EED31D}"/>
              </a:ext>
            </a:extLst>
          </p:cNvPr>
          <p:cNvSpPr>
            <a:spLocks noGrp="1"/>
          </p:cNvSpPr>
          <p:nvPr>
            <p:ph type="sldNum" sz="quarter" idx="12"/>
          </p:nvPr>
        </p:nvSpPr>
        <p:spPr/>
        <p:txBody>
          <a:bodyPr/>
          <a:lstStyle>
            <a:lvl1pPr>
              <a:defRPr/>
            </a:lvl1pPr>
          </a:lstStyle>
          <a:p>
            <a:fld id="{734AE596-096A-470F-A63A-D99E6FFF2F16}" type="slidenum">
              <a:rPr lang="en-US" altLang="en-US"/>
              <a:pPr/>
              <a:t>‹#›</a:t>
            </a:fld>
            <a:endParaRPr lang="en-US" altLang="en-US"/>
          </a:p>
        </p:txBody>
      </p:sp>
    </p:spTree>
    <p:extLst>
      <p:ext uri="{BB962C8B-B14F-4D97-AF65-F5344CB8AC3E}">
        <p14:creationId xmlns:p14="http://schemas.microsoft.com/office/powerpoint/2010/main" val="4221302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02649" y="4198981"/>
            <a:ext cx="10197640" cy="456297"/>
          </a:xfrm>
        </p:spPr>
        <p:txBody>
          <a:bodyPr>
            <a:normAutofit/>
          </a:bodyPr>
          <a:lstStyle>
            <a:lvl1pPr>
              <a:defRPr sz="2133">
                <a:latin typeface="Morpheus" panose="00000400000000000000" pitchFamily="2" charset="0"/>
              </a:defRPr>
            </a:lvl1pPr>
          </a:lstStyle>
          <a:p>
            <a:pPr lvl="0"/>
            <a:r>
              <a:rPr lang="en-US" dirty="0"/>
              <a:t>Add Your Subtitle</a:t>
            </a:r>
          </a:p>
        </p:txBody>
      </p:sp>
    </p:spTree>
    <p:extLst>
      <p:ext uri="{BB962C8B-B14F-4D97-AF65-F5344CB8AC3E}">
        <p14:creationId xmlns:p14="http://schemas.microsoft.com/office/powerpoint/2010/main" val="317326341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02649" y="4198981"/>
            <a:ext cx="10197640" cy="456297"/>
          </a:xfrm>
        </p:spPr>
        <p:txBody>
          <a:bodyPr>
            <a:normAutofit/>
          </a:bodyPr>
          <a:lstStyle>
            <a:lvl1pPr>
              <a:defRPr sz="2133"/>
            </a:lvl1pPr>
          </a:lstStyle>
          <a:p>
            <a:pPr lvl="0"/>
            <a:r>
              <a:rPr lang="en-US" dirty="0"/>
              <a:t>Add Your Subtitle</a:t>
            </a:r>
          </a:p>
        </p:txBody>
      </p:sp>
      <p:sp>
        <p:nvSpPr>
          <p:cNvPr id="6" name="Title 1"/>
          <p:cNvSpPr>
            <a:spLocks noGrp="1"/>
          </p:cNvSpPr>
          <p:nvPr>
            <p:ph type="title" hasCustomPrompt="1"/>
          </p:nvPr>
        </p:nvSpPr>
        <p:spPr>
          <a:xfrm>
            <a:off x="1010809" y="2049973"/>
            <a:ext cx="10000361" cy="1855127"/>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38599677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2.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061B12E-6F81-490F-B2AD-A1824E98AFF9}"/>
              </a:ext>
            </a:extLst>
          </p:cNvPr>
          <p:cNvSpPr>
            <a:spLocks noChangeArrowheads="1"/>
          </p:cNvSpPr>
          <p:nvPr/>
        </p:nvSpPr>
        <p:spPr bwMode="hidden">
          <a:xfrm>
            <a:off x="0" y="1"/>
            <a:ext cx="23368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kumimoji="1" lang="en-US" altLang="en-US" sz="1800" i="0"/>
          </a:p>
        </p:txBody>
      </p:sp>
      <p:grpSp>
        <p:nvGrpSpPr>
          <p:cNvPr id="7171" name="Group 3">
            <a:extLst>
              <a:ext uri="{FF2B5EF4-FFF2-40B4-BE49-F238E27FC236}">
                <a16:creationId xmlns:a16="http://schemas.microsoft.com/office/drawing/2014/main" id="{D20F4A5B-303F-4EB8-BC7D-488C16D3138C}"/>
              </a:ext>
            </a:extLst>
          </p:cNvPr>
          <p:cNvGrpSpPr>
            <a:grpSpLocks/>
          </p:cNvGrpSpPr>
          <p:nvPr/>
        </p:nvGrpSpPr>
        <p:grpSpPr bwMode="auto">
          <a:xfrm>
            <a:off x="203200" y="374650"/>
            <a:ext cx="2034117" cy="1227138"/>
            <a:chOff x="96" y="236"/>
            <a:chExt cx="961" cy="773"/>
          </a:xfrm>
        </p:grpSpPr>
        <p:sp>
          <p:nvSpPr>
            <p:cNvPr id="7172" name="Freeform 4">
              <a:extLst>
                <a:ext uri="{FF2B5EF4-FFF2-40B4-BE49-F238E27FC236}">
                  <a16:creationId xmlns:a16="http://schemas.microsoft.com/office/drawing/2014/main" id="{29B5BFB3-22F9-4BB7-88C8-92C4EACE6CD1}"/>
                </a:ext>
              </a:extLst>
            </p:cNvPr>
            <p:cNvSpPr>
              <a:spLocks/>
            </p:cNvSpPr>
            <p:nvPr/>
          </p:nvSpPr>
          <p:spPr bwMode="auto">
            <a:xfrm>
              <a:off x="738" y="495"/>
              <a:ext cx="319" cy="319"/>
            </a:xfrm>
            <a:custGeom>
              <a:avLst/>
              <a:gdLst>
                <a:gd name="T0" fmla="*/ 318 w 319"/>
                <a:gd name="T1" fmla="*/ 198 h 319"/>
                <a:gd name="T2" fmla="*/ 318 w 319"/>
                <a:gd name="T3" fmla="*/ 318 h 319"/>
                <a:gd name="T4" fmla="*/ 1 w 319"/>
                <a:gd name="T5" fmla="*/ 99 h 319"/>
                <a:gd name="T6" fmla="*/ 0 w 319"/>
                <a:gd name="T7" fmla="*/ 108 h 319"/>
                <a:gd name="T8" fmla="*/ 46 w 319"/>
                <a:gd name="T9" fmla="*/ 0 h 319"/>
                <a:gd name="T10" fmla="*/ 318 w 319"/>
                <a:gd name="T11" fmla="*/ 198 h 319"/>
              </a:gdLst>
              <a:ahLst/>
              <a:cxnLst>
                <a:cxn ang="0">
                  <a:pos x="T0" y="T1"/>
                </a:cxn>
                <a:cxn ang="0">
                  <a:pos x="T2" y="T3"/>
                </a:cxn>
                <a:cxn ang="0">
                  <a:pos x="T4" y="T5"/>
                </a:cxn>
                <a:cxn ang="0">
                  <a:pos x="T6" y="T7"/>
                </a:cxn>
                <a:cxn ang="0">
                  <a:pos x="T8" y="T9"/>
                </a:cxn>
                <a:cxn ang="0">
                  <a:pos x="T10" y="T11"/>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3" name="Freeform 5">
              <a:extLst>
                <a:ext uri="{FF2B5EF4-FFF2-40B4-BE49-F238E27FC236}">
                  <a16:creationId xmlns:a16="http://schemas.microsoft.com/office/drawing/2014/main" id="{494FC1F1-156D-42E6-939C-EAA5E1FEDEE4}"/>
                </a:ext>
              </a:extLst>
            </p:cNvPr>
            <p:cNvSpPr>
              <a:spLocks/>
            </p:cNvSpPr>
            <p:nvPr/>
          </p:nvSpPr>
          <p:spPr bwMode="auto">
            <a:xfrm>
              <a:off x="96" y="495"/>
              <a:ext cx="319" cy="319"/>
            </a:xfrm>
            <a:custGeom>
              <a:avLst/>
              <a:gdLst>
                <a:gd name="T0" fmla="*/ 0 w 319"/>
                <a:gd name="T1" fmla="*/ 198 h 319"/>
                <a:gd name="T2" fmla="*/ 0 w 319"/>
                <a:gd name="T3" fmla="*/ 318 h 319"/>
                <a:gd name="T4" fmla="*/ 316 w 319"/>
                <a:gd name="T5" fmla="*/ 99 h 319"/>
                <a:gd name="T6" fmla="*/ 318 w 319"/>
                <a:gd name="T7" fmla="*/ 108 h 319"/>
                <a:gd name="T8" fmla="*/ 271 w 319"/>
                <a:gd name="T9" fmla="*/ 0 h 319"/>
                <a:gd name="T10" fmla="*/ 0 w 319"/>
                <a:gd name="T11" fmla="*/ 198 h 319"/>
              </a:gdLst>
              <a:ahLst/>
              <a:cxnLst>
                <a:cxn ang="0">
                  <a:pos x="T0" y="T1"/>
                </a:cxn>
                <a:cxn ang="0">
                  <a:pos x="T2" y="T3"/>
                </a:cxn>
                <a:cxn ang="0">
                  <a:pos x="T4" y="T5"/>
                </a:cxn>
                <a:cxn ang="0">
                  <a:pos x="T6" y="T7"/>
                </a:cxn>
                <a:cxn ang="0">
                  <a:pos x="T8" y="T9"/>
                </a:cxn>
                <a:cxn ang="0">
                  <a:pos x="T10" y="T11"/>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nvGrpSpPr>
            <p:cNvPr id="7174" name="Group 6">
              <a:extLst>
                <a:ext uri="{FF2B5EF4-FFF2-40B4-BE49-F238E27FC236}">
                  <a16:creationId xmlns:a16="http://schemas.microsoft.com/office/drawing/2014/main" id="{D93C540A-68B9-4D29-AE18-A4206DCB87AB}"/>
                </a:ext>
              </a:extLst>
            </p:cNvPr>
            <p:cNvGrpSpPr>
              <a:grpSpLocks/>
            </p:cNvGrpSpPr>
            <p:nvPr/>
          </p:nvGrpSpPr>
          <p:grpSpPr bwMode="auto">
            <a:xfrm>
              <a:off x="152" y="236"/>
              <a:ext cx="823" cy="773"/>
              <a:chOff x="152" y="236"/>
              <a:chExt cx="823" cy="773"/>
            </a:xfrm>
          </p:grpSpPr>
          <p:sp>
            <p:nvSpPr>
              <p:cNvPr id="7175" name="AutoShape 7" descr="Green marble">
                <a:extLst>
                  <a:ext uri="{FF2B5EF4-FFF2-40B4-BE49-F238E27FC236}">
                    <a16:creationId xmlns:a16="http://schemas.microsoft.com/office/drawing/2014/main" id="{CD10F4BC-5F6B-44FB-B640-B27B602895B0}"/>
                  </a:ext>
                </a:extLst>
              </p:cNvPr>
              <p:cNvSpPr>
                <a:spLocks noChangeArrowheads="1"/>
              </p:cNvSpPr>
              <p:nvPr/>
            </p:nvSpPr>
            <p:spPr bwMode="auto">
              <a:xfrm rot="10800000" flipH="1">
                <a:off x="152" y="236"/>
                <a:ext cx="822" cy="772"/>
              </a:xfrm>
              <a:prstGeom prst="triangle">
                <a:avLst>
                  <a:gd name="adj" fmla="val 49995"/>
                </a:avLst>
              </a:prstGeom>
              <a:blipFill dpi="0" rotWithShape="0">
                <a:blip r:embed="rId9"/>
                <a:srcRect/>
                <a:tile tx="0" ty="0" sx="100000" sy="100000" flip="none" algn="tl"/>
              </a:blipFill>
              <a:ln w="12700" cap="sq">
                <a:solidFill>
                  <a:srgbClr val="0066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6" name="Freeform 8">
                <a:extLst>
                  <a:ext uri="{FF2B5EF4-FFF2-40B4-BE49-F238E27FC236}">
                    <a16:creationId xmlns:a16="http://schemas.microsoft.com/office/drawing/2014/main" id="{95172865-D85E-4F01-8284-35DEBA102D93}"/>
                  </a:ext>
                </a:extLst>
              </p:cNvPr>
              <p:cNvSpPr>
                <a:spLocks/>
              </p:cNvSpPr>
              <p:nvPr/>
            </p:nvSpPr>
            <p:spPr bwMode="auto">
              <a:xfrm>
                <a:off x="152" y="236"/>
                <a:ext cx="412" cy="773"/>
              </a:xfrm>
              <a:custGeom>
                <a:avLst/>
                <a:gdLst>
                  <a:gd name="T0" fmla="*/ 411 w 412"/>
                  <a:gd name="T1" fmla="*/ 772 h 773"/>
                  <a:gd name="T2" fmla="*/ 411 w 412"/>
                  <a:gd name="T3" fmla="*/ 637 h 773"/>
                  <a:gd name="T4" fmla="*/ 127 w 412"/>
                  <a:gd name="T5" fmla="*/ 75 h 773"/>
                  <a:gd name="T6" fmla="*/ 0 w 412"/>
                  <a:gd name="T7" fmla="*/ 0 h 773"/>
                  <a:gd name="T8" fmla="*/ 411 w 412"/>
                  <a:gd name="T9" fmla="*/ 772 h 773"/>
                </a:gdLst>
                <a:ahLst/>
                <a:cxnLst>
                  <a:cxn ang="0">
                    <a:pos x="T0" y="T1"/>
                  </a:cxn>
                  <a:cxn ang="0">
                    <a:pos x="T2" y="T3"/>
                  </a:cxn>
                  <a:cxn ang="0">
                    <a:pos x="T4" y="T5"/>
                  </a:cxn>
                  <a:cxn ang="0">
                    <a:pos x="T6" y="T7"/>
                  </a:cxn>
                  <a:cxn ang="0">
                    <a:pos x="T8" y="T9"/>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7" name="Freeform 9">
                <a:extLst>
                  <a:ext uri="{FF2B5EF4-FFF2-40B4-BE49-F238E27FC236}">
                    <a16:creationId xmlns:a16="http://schemas.microsoft.com/office/drawing/2014/main" id="{6998476B-0DC2-4613-B83E-245BCFAE6726}"/>
                  </a:ext>
                </a:extLst>
              </p:cNvPr>
              <p:cNvSpPr>
                <a:spLocks/>
              </p:cNvSpPr>
              <p:nvPr/>
            </p:nvSpPr>
            <p:spPr bwMode="auto">
              <a:xfrm>
                <a:off x="152" y="236"/>
                <a:ext cx="823" cy="77"/>
              </a:xfrm>
              <a:custGeom>
                <a:avLst/>
                <a:gdLst>
                  <a:gd name="T0" fmla="*/ 0 w 823"/>
                  <a:gd name="T1" fmla="*/ 0 h 77"/>
                  <a:gd name="T2" fmla="*/ 127 w 823"/>
                  <a:gd name="T3" fmla="*/ 76 h 77"/>
                  <a:gd name="T4" fmla="*/ 712 w 823"/>
                  <a:gd name="T5" fmla="*/ 76 h 77"/>
                  <a:gd name="T6" fmla="*/ 822 w 823"/>
                  <a:gd name="T7" fmla="*/ 0 h 77"/>
                  <a:gd name="T8" fmla="*/ 0 w 823"/>
                  <a:gd name="T9" fmla="*/ 0 h 77"/>
                </a:gdLst>
                <a:ahLst/>
                <a:cxnLst>
                  <a:cxn ang="0">
                    <a:pos x="T0" y="T1"/>
                  </a:cxn>
                  <a:cxn ang="0">
                    <a:pos x="T2" y="T3"/>
                  </a:cxn>
                  <a:cxn ang="0">
                    <a:pos x="T4" y="T5"/>
                  </a:cxn>
                  <a:cxn ang="0">
                    <a:pos x="T6" y="T7"/>
                  </a:cxn>
                  <a:cxn ang="0">
                    <a:pos x="T8" y="T9"/>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8" name="Freeform 10">
                <a:extLst>
                  <a:ext uri="{FF2B5EF4-FFF2-40B4-BE49-F238E27FC236}">
                    <a16:creationId xmlns:a16="http://schemas.microsoft.com/office/drawing/2014/main" id="{70353991-4C3C-4301-AD4E-8DF89E91E685}"/>
                  </a:ext>
                </a:extLst>
              </p:cNvPr>
              <p:cNvSpPr>
                <a:spLocks/>
              </p:cNvSpPr>
              <p:nvPr/>
            </p:nvSpPr>
            <p:spPr bwMode="auto">
              <a:xfrm>
                <a:off x="563" y="236"/>
                <a:ext cx="412" cy="773"/>
              </a:xfrm>
              <a:custGeom>
                <a:avLst/>
                <a:gdLst>
                  <a:gd name="T0" fmla="*/ 0 w 412"/>
                  <a:gd name="T1" fmla="*/ 772 h 773"/>
                  <a:gd name="T2" fmla="*/ 0 w 412"/>
                  <a:gd name="T3" fmla="*/ 637 h 773"/>
                  <a:gd name="T4" fmla="*/ 283 w 412"/>
                  <a:gd name="T5" fmla="*/ 75 h 773"/>
                  <a:gd name="T6" fmla="*/ 411 w 412"/>
                  <a:gd name="T7" fmla="*/ 0 h 773"/>
                  <a:gd name="T8" fmla="*/ 0 w 412"/>
                  <a:gd name="T9" fmla="*/ 772 h 773"/>
                </a:gdLst>
                <a:ahLst/>
                <a:cxnLst>
                  <a:cxn ang="0">
                    <a:pos x="T0" y="T1"/>
                  </a:cxn>
                  <a:cxn ang="0">
                    <a:pos x="T2" y="T3"/>
                  </a:cxn>
                  <a:cxn ang="0">
                    <a:pos x="T4" y="T5"/>
                  </a:cxn>
                  <a:cxn ang="0">
                    <a:pos x="T6" y="T7"/>
                  </a:cxn>
                  <a:cxn ang="0">
                    <a:pos x="T8" y="T9"/>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7179" name="Rectangle 11">
              <a:extLst>
                <a:ext uri="{FF2B5EF4-FFF2-40B4-BE49-F238E27FC236}">
                  <a16:creationId xmlns:a16="http://schemas.microsoft.com/office/drawing/2014/main" id="{098FFFD8-5562-4F95-A997-7C8FF58F846B}"/>
                </a:ext>
              </a:extLst>
            </p:cNvPr>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7180" name="Rectangle 12">
            <a:extLst>
              <a:ext uri="{FF2B5EF4-FFF2-40B4-BE49-F238E27FC236}">
                <a16:creationId xmlns:a16="http://schemas.microsoft.com/office/drawing/2014/main" id="{5DF0D8E3-5A95-4007-AB00-88C604325D7F}"/>
              </a:ext>
            </a:extLst>
          </p:cNvPr>
          <p:cNvSpPr>
            <a:spLocks noGrp="1" noChangeArrowheads="1"/>
          </p:cNvSpPr>
          <p:nvPr>
            <p:ph type="title"/>
          </p:nvPr>
        </p:nvSpPr>
        <p:spPr bwMode="auto">
          <a:xfrm>
            <a:off x="2540000" y="228600"/>
            <a:ext cx="9448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7181" name="Rectangle 13">
            <a:extLst>
              <a:ext uri="{FF2B5EF4-FFF2-40B4-BE49-F238E27FC236}">
                <a16:creationId xmlns:a16="http://schemas.microsoft.com/office/drawing/2014/main" id="{23ED3A92-9E40-413B-AD5B-120280F573CD}"/>
              </a:ext>
            </a:extLst>
          </p:cNvPr>
          <p:cNvSpPr>
            <a:spLocks noGrp="1" noChangeArrowheads="1"/>
          </p:cNvSpPr>
          <p:nvPr>
            <p:ph type="body" idx="1"/>
          </p:nvPr>
        </p:nvSpPr>
        <p:spPr bwMode="auto">
          <a:xfrm>
            <a:off x="2286000" y="1905000"/>
            <a:ext cx="990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82" name="Rectangle 14">
            <a:extLst>
              <a:ext uri="{FF2B5EF4-FFF2-40B4-BE49-F238E27FC236}">
                <a16:creationId xmlns:a16="http://schemas.microsoft.com/office/drawing/2014/main" id="{35F6DFC7-D04A-49F8-9294-DAADCB7774DD}"/>
              </a:ext>
            </a:extLst>
          </p:cNvPr>
          <p:cNvSpPr>
            <a:spLocks noGrp="1" noChangeArrowheads="1"/>
          </p:cNvSpPr>
          <p:nvPr>
            <p:ph type="dt" sz="half" idx="2"/>
          </p:nvPr>
        </p:nvSpPr>
        <p:spPr bwMode="auto">
          <a:xfrm>
            <a:off x="9144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defRPr sz="1400" i="0"/>
            </a:lvl1pPr>
          </a:lstStyle>
          <a:p>
            <a:endParaRPr lang="en-US" altLang="en-US"/>
          </a:p>
        </p:txBody>
      </p:sp>
      <p:sp>
        <p:nvSpPr>
          <p:cNvPr id="7183" name="Rectangle 15">
            <a:extLst>
              <a:ext uri="{FF2B5EF4-FFF2-40B4-BE49-F238E27FC236}">
                <a16:creationId xmlns:a16="http://schemas.microsoft.com/office/drawing/2014/main" id="{A88AFDA1-E443-4699-A1F4-69E758F837B3}"/>
              </a:ext>
            </a:extLst>
          </p:cNvPr>
          <p:cNvSpPr>
            <a:spLocks noGrp="1" noChangeArrowheads="1"/>
          </p:cNvSpPr>
          <p:nvPr>
            <p:ph type="ftr" sz="quarter" idx="3"/>
          </p:nvPr>
        </p:nvSpPr>
        <p:spPr bwMode="auto">
          <a:xfrm>
            <a:off x="4165600" y="639921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a:defRPr sz="1400" i="0"/>
            </a:lvl1pPr>
          </a:lstStyle>
          <a:p>
            <a:endParaRPr lang="en-US" altLang="en-US"/>
          </a:p>
        </p:txBody>
      </p:sp>
      <p:sp>
        <p:nvSpPr>
          <p:cNvPr id="7184" name="Rectangle 16">
            <a:extLst>
              <a:ext uri="{FF2B5EF4-FFF2-40B4-BE49-F238E27FC236}">
                <a16:creationId xmlns:a16="http://schemas.microsoft.com/office/drawing/2014/main" id="{C302CCD4-72A3-4F43-90A0-37FF9E9B3647}"/>
              </a:ext>
            </a:extLst>
          </p:cNvPr>
          <p:cNvSpPr>
            <a:spLocks noGrp="1" noChangeArrowheads="1"/>
          </p:cNvSpPr>
          <p:nvPr>
            <p:ph type="sldNum" sz="quarter" idx="4"/>
          </p:nvPr>
        </p:nvSpPr>
        <p:spPr bwMode="auto">
          <a:xfrm>
            <a:off x="87376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i="0"/>
            </a:lvl1pPr>
          </a:lstStyle>
          <a:p>
            <a:fld id="{6531CD3F-D2B5-4A40-A1E9-D2B2532C3954}" type="slidenum">
              <a:rPr lang="en-US" altLang="en-US"/>
              <a:pPr/>
              <a:t>‹#›</a:t>
            </a:fld>
            <a:endParaRPr lang="en-US" altLang="en-US"/>
          </a:p>
        </p:txBody>
      </p:sp>
      <p:sp>
        <p:nvSpPr>
          <p:cNvPr id="7185" name="Text Box 17">
            <a:extLst>
              <a:ext uri="{FF2B5EF4-FFF2-40B4-BE49-F238E27FC236}">
                <a16:creationId xmlns:a16="http://schemas.microsoft.com/office/drawing/2014/main" id="{436152E1-06BD-4CD3-9783-EBEC88FB24BE}"/>
              </a:ext>
            </a:extLst>
          </p:cNvPr>
          <p:cNvSpPr txBox="1">
            <a:spLocks noChangeArrowheads="1"/>
          </p:cNvSpPr>
          <p:nvPr userDrawn="1"/>
        </p:nvSpPr>
        <p:spPr bwMode="auto">
          <a:xfrm>
            <a:off x="689230" y="455614"/>
            <a:ext cx="9541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i="0"/>
              <a:t>Modern</a:t>
            </a:r>
          </a:p>
          <a:p>
            <a:pPr algn="ctr"/>
            <a:r>
              <a:rPr lang="en-US" altLang="en-US" sz="1800" b="1" i="0"/>
              <a:t>Mega</a:t>
            </a:r>
          </a:p>
          <a:p>
            <a:pPr algn="ctr"/>
            <a:r>
              <a:rPr lang="en-US" altLang="en-US" sz="1800" i="0"/>
              <a:t>Church</a:t>
            </a:r>
          </a:p>
        </p:txBody>
      </p:sp>
    </p:spTree>
    <p:extLst>
      <p:ext uri="{BB962C8B-B14F-4D97-AF65-F5344CB8AC3E}">
        <p14:creationId xmlns:p14="http://schemas.microsoft.com/office/powerpoint/2010/main" val="2887597746"/>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hdr="0" ftr="0" dt="0"/>
  <p:txStyles>
    <p:titleStyle>
      <a:lvl1pPr algn="l" rtl="0" fontAlgn="base">
        <a:spcBef>
          <a:spcPct val="0"/>
        </a:spcBef>
        <a:spcAft>
          <a:spcPct val="0"/>
        </a:spcAft>
        <a:defRPr sz="4800" b="1" kern="1200" cap="none" spc="50">
          <a:ln w="9525" cmpd="sng">
            <a:solidFill>
              <a:schemeClr val="accent1"/>
            </a:solidFill>
            <a:prstDash val="solid"/>
          </a:ln>
          <a:solidFill>
            <a:srgbClr val="70AD47">
              <a:tint val="1000"/>
            </a:srgbClr>
          </a:solidFill>
          <a:effectLst>
            <a:glow rad="38100">
              <a:schemeClr val="accent1">
                <a:alpha val="40000"/>
              </a:schemeClr>
            </a:glow>
          </a:effectLst>
          <a:latin typeface="+mj-lt"/>
          <a:ea typeface="+mj-ea"/>
          <a:cs typeface="+mj-cs"/>
        </a:defRPr>
      </a:lvl1pPr>
      <a:lvl2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2pPr>
      <a:lvl3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3pPr>
      <a:lvl4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4pPr>
      <a:lvl5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5pPr>
      <a:lvl6pPr marL="4572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6pPr>
      <a:lvl7pPr marL="9144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7pPr>
      <a:lvl8pPr marL="13716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8pPr>
      <a:lvl9pPr marL="18288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9pPr>
    </p:titleStyle>
    <p:bodyStyle>
      <a:lvl1pPr marL="342900" indent="-342900" algn="l" rtl="0" fontAlgn="base">
        <a:spcBef>
          <a:spcPct val="20000"/>
        </a:spcBef>
        <a:spcAft>
          <a:spcPct val="0"/>
        </a:spcAft>
        <a:buClr>
          <a:schemeClr val="tx2"/>
        </a:buClr>
        <a:buSzPct val="90000"/>
        <a:buFont typeface="Wingdings" panose="05000000000000000000" pitchFamily="2" charset="2"/>
        <a:buChar char="Ú"/>
        <a:defRPr sz="36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1pPr>
      <a:lvl2pPr marL="742950" indent="-285750" algn="l" rtl="0" fontAlgn="base">
        <a:spcBef>
          <a:spcPct val="20000"/>
        </a:spcBef>
        <a:spcAft>
          <a:spcPct val="0"/>
        </a:spcAft>
        <a:buChar char="–"/>
        <a:defRPr sz="32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2pPr>
      <a:lvl3pPr marL="1143000" indent="-22860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3pPr>
      <a:lvl4pPr marL="1600200" indent="-228600" algn="l" rtl="0" fontAlgn="base">
        <a:spcBef>
          <a:spcPct val="20000"/>
        </a:spcBef>
        <a:spcAft>
          <a:spcPct val="0"/>
        </a:spcAft>
        <a:buChar char="–"/>
        <a:defRPr sz="24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4pPr>
      <a:lvl5pPr marL="2057400" indent="-228600" algn="l" rtl="0" fontAlgn="base">
        <a:spcBef>
          <a:spcPct val="20000"/>
        </a:spcBef>
        <a:spcAft>
          <a:spcPct val="0"/>
        </a:spcAft>
        <a:buChar char="•"/>
        <a:defRPr sz="24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531CD3F-D2B5-4A40-A1E9-D2B2532C3954}" type="slidenum">
              <a:rPr lang="en-US" altLang="en-US" smtClean="0"/>
              <a:pPr/>
              <a:t>‹#›</a:t>
            </a:fld>
            <a:endParaRPr lang="en-US" altLang="en-US"/>
          </a:p>
        </p:txBody>
      </p:sp>
      <p:sp>
        <p:nvSpPr>
          <p:cNvPr id="7" name="Text Box 17">
            <a:extLst>
              <a:ext uri="{FF2B5EF4-FFF2-40B4-BE49-F238E27FC236}">
                <a16:creationId xmlns:a16="http://schemas.microsoft.com/office/drawing/2014/main" id="{0E27C81B-AC7F-4F76-BA34-568BB4349DF2}"/>
              </a:ext>
            </a:extLst>
          </p:cNvPr>
          <p:cNvSpPr txBox="1">
            <a:spLocks noChangeArrowheads="1"/>
          </p:cNvSpPr>
          <p:nvPr userDrawn="1"/>
        </p:nvSpPr>
        <p:spPr bwMode="auto">
          <a:xfrm>
            <a:off x="689230" y="455614"/>
            <a:ext cx="9541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i="0"/>
              <a:t>Modern</a:t>
            </a:r>
          </a:p>
          <a:p>
            <a:pPr algn="ctr"/>
            <a:r>
              <a:rPr lang="en-US" altLang="en-US" sz="1800" b="1" i="0"/>
              <a:t>Mega</a:t>
            </a:r>
          </a:p>
          <a:p>
            <a:pPr algn="ctr"/>
            <a:r>
              <a:rPr lang="en-US" altLang="en-US" sz="1800" i="0"/>
              <a:t>Church</a:t>
            </a:r>
          </a:p>
        </p:txBody>
      </p:sp>
    </p:spTree>
    <p:extLst>
      <p:ext uri="{BB962C8B-B14F-4D97-AF65-F5344CB8AC3E}">
        <p14:creationId xmlns:p14="http://schemas.microsoft.com/office/powerpoint/2010/main" val="95101090"/>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ftr="0" dt="0"/>
  <p:txStyles>
    <p:titleStyle>
      <a:lvl1pPr algn="ctr" defTabSz="1219170" rtl="0" eaLnBrk="1" latinLnBrk="0" hangingPunct="1">
        <a:spcBef>
          <a:spcPct val="0"/>
        </a:spcBef>
        <a:buNone/>
        <a:defRPr sz="5867" kern="1200">
          <a:solidFill>
            <a:srgbClr val="DBDAD5"/>
          </a:solidFill>
          <a:latin typeface="Morpheus" panose="00000400000000000000" pitchFamily="2" charset="0"/>
          <a:ea typeface="+mj-ea"/>
          <a:cs typeface="Morpheus" panose="00000400000000000000" pitchFamily="2" charset="0"/>
        </a:defRPr>
      </a:lvl1pPr>
    </p:titleStyle>
    <p:bodyStyle>
      <a:lvl1pPr marL="0" indent="0" algn="ctr" defTabSz="1219170" rtl="0" eaLnBrk="1" latinLnBrk="0" hangingPunct="1">
        <a:spcBef>
          <a:spcPct val="20000"/>
        </a:spcBef>
        <a:buFont typeface="Arial"/>
        <a:buNone/>
        <a:defRPr sz="4000" kern="1200">
          <a:solidFill>
            <a:srgbClr val="DBDAD5"/>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DBDAD5"/>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DBDAD5"/>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DBDAD5"/>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DBDAD5"/>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018766998"/>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lvl1pPr algn="ctr" defTabSz="1219170" rtl="0" eaLnBrk="1" latinLnBrk="0" hangingPunct="1">
        <a:spcBef>
          <a:spcPct val="0"/>
        </a:spcBef>
        <a:buNone/>
        <a:defRPr sz="5867" kern="1200">
          <a:solidFill>
            <a:srgbClr val="341D20"/>
          </a:solidFill>
          <a:latin typeface="Morpheus" panose="00000400000000000000" pitchFamily="2" charset="0"/>
          <a:ea typeface="+mj-ea"/>
          <a:cs typeface="Morpheus" panose="00000400000000000000" pitchFamily="2" charset="0"/>
        </a:defRPr>
      </a:lvl1pPr>
    </p:titleStyle>
    <p:bodyStyle>
      <a:lvl1pPr marL="0" indent="0" algn="ctr" defTabSz="1219170" rtl="0" eaLnBrk="1" latinLnBrk="0" hangingPunct="1">
        <a:spcBef>
          <a:spcPct val="20000"/>
        </a:spcBef>
        <a:buFont typeface="Arial"/>
        <a:buNone/>
        <a:defRPr sz="4000" kern="1200">
          <a:solidFill>
            <a:srgbClr val="341D20"/>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41D20"/>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41D20"/>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41D20"/>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41D20"/>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959330673"/>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txStyles>
    <p:titleStyle>
      <a:lvl1pPr algn="ctr" defTabSz="1219170" rtl="0" eaLnBrk="1" latinLnBrk="0" hangingPunct="1">
        <a:spcBef>
          <a:spcPct val="0"/>
        </a:spcBef>
        <a:buNone/>
        <a:defRPr sz="5867" kern="1200">
          <a:solidFill>
            <a:schemeClr val="accent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300314967"/>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xStyles>
    <p:titleStyle>
      <a:lvl1pPr algn="ctr" defTabSz="1219170" rtl="0" eaLnBrk="1" latinLnBrk="0" hangingPunct="1">
        <a:spcBef>
          <a:spcPct val="0"/>
        </a:spcBef>
        <a:buNone/>
        <a:defRPr sz="5867" kern="1200">
          <a:solidFill>
            <a:schemeClr val="bg1"/>
          </a:solidFill>
          <a:latin typeface="Cinzel Decorative" panose="00000500000000000000" pitchFamily="2" charset="0"/>
          <a:ea typeface="+mj-ea"/>
          <a:cs typeface="Cinzel Decorative" panose="00000500000000000000" pitchFamily="2" charset="0"/>
        </a:defRPr>
      </a:lvl1pPr>
    </p:titleStyle>
    <p:bodyStyle>
      <a:lvl1pPr marL="0" indent="0" algn="ctr" defTabSz="1219170" rtl="0" eaLnBrk="1" latinLnBrk="0" hangingPunct="1">
        <a:spcBef>
          <a:spcPct val="20000"/>
        </a:spcBef>
        <a:buFont typeface="Arial"/>
        <a:buNone/>
        <a:defRPr sz="4000" kern="1200">
          <a:solidFill>
            <a:schemeClr val="bg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news.gallup.com/poll/1690/religion.asp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2543434F-CA9A-43E7-B5EC-A795E36A1FCE}"/>
              </a:ext>
            </a:extLst>
          </p:cNvPr>
          <p:cNvSpPr>
            <a:spLocks noGrp="1" noChangeArrowheads="1"/>
          </p:cNvSpPr>
          <p:nvPr>
            <p:ph type="subTitle" idx="1"/>
          </p:nvPr>
        </p:nvSpPr>
        <p:spPr>
          <a:xfrm>
            <a:off x="1828800" y="6096000"/>
            <a:ext cx="8534400" cy="609600"/>
          </a:xfrm>
        </p:spPr>
        <p:txBody>
          <a:bodyPr/>
          <a:lstStyle/>
          <a:p>
            <a:r>
              <a:rPr lang="en-US" altLang="en-US" cap="small" spc="600" dirty="0"/>
              <a:t>An Examination</a:t>
            </a:r>
          </a:p>
        </p:txBody>
      </p:sp>
      <p:pic>
        <p:nvPicPr>
          <p:cNvPr id="3" name="Picture 2">
            <a:extLst>
              <a:ext uri="{FF2B5EF4-FFF2-40B4-BE49-F238E27FC236}">
                <a16:creationId xmlns:a16="http://schemas.microsoft.com/office/drawing/2014/main" id="{BD2255EA-3DD1-42CA-AE70-D251D720990B}"/>
              </a:ext>
            </a:extLst>
          </p:cNvPr>
          <p:cNvPicPr>
            <a:picLocks noChangeAspect="1"/>
          </p:cNvPicPr>
          <p:nvPr/>
        </p:nvPicPr>
        <p:blipFill>
          <a:blip r:embed="rId3"/>
          <a:stretch>
            <a:fillRect/>
          </a:stretch>
        </p:blipFill>
        <p:spPr>
          <a:xfrm>
            <a:off x="913951" y="3657600"/>
            <a:ext cx="10364098" cy="2591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ext&#10;&#10;Description automatically generated">
            <a:extLst>
              <a:ext uri="{FF2B5EF4-FFF2-40B4-BE49-F238E27FC236}">
                <a16:creationId xmlns:a16="http://schemas.microsoft.com/office/drawing/2014/main" id="{12ABD387-4CA0-486A-9CB8-95052877A9E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362200" y="1311275"/>
            <a:ext cx="9753600" cy="5410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ubular"/>
              <a:ea typeface="+mn-ea"/>
              <a:cs typeface="+mn-cs"/>
            </a:endParaRPr>
          </a:p>
        </p:txBody>
      </p:sp>
      <p:sp>
        <p:nvSpPr>
          <p:cNvPr id="2" name="Title 1">
            <a:extLst>
              <a:ext uri="{FF2B5EF4-FFF2-40B4-BE49-F238E27FC236}">
                <a16:creationId xmlns:a16="http://schemas.microsoft.com/office/drawing/2014/main" id="{5C7733BF-A617-4B72-B0CA-A12C890F2C0B}"/>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lnSpc>
                <a:spcPct val="90000"/>
              </a:lnSpc>
            </a:pPr>
            <a:r>
              <a:rPr lang="en-US" sz="3300">
                <a:solidFill>
                  <a:schemeClr val="bg1"/>
                </a:solidFill>
              </a:rPr>
              <a:t>Worldly Attractions Often Appeal To Something “Different”</a:t>
            </a:r>
          </a:p>
        </p:txBody>
      </p:sp>
      <p:sp>
        <p:nvSpPr>
          <p:cNvPr id="4" name="Slide Number Placeholder 3">
            <a:extLst>
              <a:ext uri="{FF2B5EF4-FFF2-40B4-BE49-F238E27FC236}">
                <a16:creationId xmlns:a16="http://schemas.microsoft.com/office/drawing/2014/main" id="{8B1FE0BF-2AD7-4CC1-B6B0-836CEA3274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369F8D34-5DD6-49C2-946C-3BE126DFA6E2}" type="slidenum">
              <a:rPr kumimoji="0" lang="en-US" altLang="en-US" sz="1200" b="0" i="0" u="none" strike="noStrike" kern="1200" cap="none" spc="0" normalizeH="0" baseline="0" noProof="0">
                <a:ln>
                  <a:noFill/>
                </a:ln>
                <a:solidFill>
                  <a:srgbClr val="FFFFFF"/>
                </a:solidFill>
                <a:effectLst/>
                <a:uLnTx/>
                <a:uFillTx/>
                <a:latin typeface="Tubular"/>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altLang="en-US" sz="1200" b="0" i="0" u="none" strike="noStrike" kern="1200" cap="none" spc="0" normalizeH="0" baseline="0" noProof="0">
              <a:ln>
                <a:noFill/>
              </a:ln>
              <a:solidFill>
                <a:srgbClr val="FFFFFF"/>
              </a:solidFill>
              <a:effectLst/>
              <a:uLnTx/>
              <a:uFillTx/>
              <a:latin typeface="Tubular"/>
              <a:ea typeface="+mn-ea"/>
              <a:cs typeface="+mn-cs"/>
            </a:endParaRPr>
          </a:p>
        </p:txBody>
      </p:sp>
      <p:sp>
        <p:nvSpPr>
          <p:cNvPr id="3" name="TextBox 2">
            <a:extLst>
              <a:ext uri="{FF2B5EF4-FFF2-40B4-BE49-F238E27FC236}">
                <a16:creationId xmlns:a16="http://schemas.microsoft.com/office/drawing/2014/main" id="{3B2F6C16-13C4-488D-A610-D384B67CF58B}"/>
              </a:ext>
            </a:extLst>
          </p:cNvPr>
          <p:cNvSpPr txBox="1"/>
          <p:nvPr/>
        </p:nvSpPr>
        <p:spPr>
          <a:xfrm>
            <a:off x="4143374" y="402292"/>
            <a:ext cx="8048625"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ubular"/>
                <a:ea typeface="+mn-ea"/>
                <a:cs typeface="+mn-cs"/>
              </a:rPr>
              <a:t>Where Is The Lord Magnified on this Advertisement?</a:t>
            </a:r>
          </a:p>
        </p:txBody>
      </p:sp>
    </p:spTree>
    <p:extLst>
      <p:ext uri="{BB962C8B-B14F-4D97-AF65-F5344CB8AC3E}">
        <p14:creationId xmlns:p14="http://schemas.microsoft.com/office/powerpoint/2010/main" val="3029370715"/>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DE9910E-1EB3-463F-9278-8F95521A99CD}"/>
              </a:ext>
            </a:extLst>
          </p:cNvPr>
          <p:cNvSpPr>
            <a:spLocks noGrp="1" noChangeArrowheads="1"/>
          </p:cNvSpPr>
          <p:nvPr>
            <p:ph type="title"/>
          </p:nvPr>
        </p:nvSpPr>
        <p:spPr/>
        <p:txBody>
          <a:bodyPr/>
          <a:lstStyle/>
          <a:p>
            <a:r>
              <a:rPr lang="en-US" altLang="en-US" sz="4400"/>
              <a:t>Where Will The Frolic End?</a:t>
            </a:r>
          </a:p>
        </p:txBody>
      </p:sp>
      <p:pic>
        <p:nvPicPr>
          <p:cNvPr id="36868" name="Picture 4" descr="metroplex fellowship church of the Nazareen Oklahoma City 2">
            <a:extLst>
              <a:ext uri="{FF2B5EF4-FFF2-40B4-BE49-F238E27FC236}">
                <a16:creationId xmlns:a16="http://schemas.microsoft.com/office/drawing/2014/main" id="{EB98EC5C-2307-4932-A889-E2D769AFD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1"/>
            <a:ext cx="6273800" cy="4619625"/>
          </a:xfrm>
          <a:prstGeom prst="rect">
            <a:avLst/>
          </a:prstGeom>
          <a:noFill/>
          <a:extLst>
            <a:ext uri="{909E8E84-426E-40DD-AFC4-6F175D3DCCD1}">
              <a14:hiddenFill xmlns:a14="http://schemas.microsoft.com/office/drawing/2010/main">
                <a:solidFill>
                  <a:srgbClr val="FFFFFF"/>
                </a:solidFill>
              </a14:hiddenFill>
            </a:ext>
          </a:extLst>
        </p:spPr>
      </p:pic>
      <p:sp>
        <p:nvSpPr>
          <p:cNvPr id="36869" name="Text Box 5">
            <a:extLst>
              <a:ext uri="{FF2B5EF4-FFF2-40B4-BE49-F238E27FC236}">
                <a16:creationId xmlns:a16="http://schemas.microsoft.com/office/drawing/2014/main" id="{7F6095F0-C00E-4F41-9490-9B2E2A980717}"/>
              </a:ext>
            </a:extLst>
          </p:cNvPr>
          <p:cNvSpPr txBox="1">
            <a:spLocks noChangeArrowheads="1"/>
          </p:cNvSpPr>
          <p:nvPr/>
        </p:nvSpPr>
        <p:spPr bwMode="auto">
          <a:xfrm>
            <a:off x="2743201" y="6477000"/>
            <a:ext cx="786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Metroplex Fellowship Church of the Nazarene, Oklahoma City</a:t>
            </a:r>
          </a:p>
        </p:txBody>
      </p:sp>
      <p:sp>
        <p:nvSpPr>
          <p:cNvPr id="36870" name="Text Box 6">
            <a:extLst>
              <a:ext uri="{FF2B5EF4-FFF2-40B4-BE49-F238E27FC236}">
                <a16:creationId xmlns:a16="http://schemas.microsoft.com/office/drawing/2014/main" id="{4222ED80-7A75-4B5D-8D72-6A2CD3CB9673}"/>
              </a:ext>
            </a:extLst>
          </p:cNvPr>
          <p:cNvSpPr txBox="1">
            <a:spLocks noChangeArrowheads="1"/>
          </p:cNvSpPr>
          <p:nvPr/>
        </p:nvSpPr>
        <p:spPr bwMode="auto">
          <a:xfrm>
            <a:off x="190501" y="1800227"/>
            <a:ext cx="5105400" cy="2246313"/>
          </a:xfrm>
          <a:prstGeom prst="rect">
            <a:avLst/>
          </a:prstGeom>
          <a:solidFill>
            <a:schemeClr val="bg2">
              <a:alpha val="70000"/>
            </a:schemeClr>
          </a:solidFill>
          <a:ln w="1905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“Then they rose early on the next day, offered burnt offerings, and brought peace offerings, and the people sat down to eat and drink, and rose up to play” (Ex. 32:6)</a:t>
            </a:r>
          </a:p>
        </p:txBody>
      </p:sp>
      <p:pic>
        <p:nvPicPr>
          <p:cNvPr id="36871" name="Picture 7" descr="metlogoteal">
            <a:extLst>
              <a:ext uri="{FF2B5EF4-FFF2-40B4-BE49-F238E27FC236}">
                <a16:creationId xmlns:a16="http://schemas.microsoft.com/office/drawing/2014/main" id="{A8CB21C4-D173-499C-A5D1-32D4135B2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37604"/>
            <a:ext cx="2055813" cy="2057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BF1F8E4-3A81-4E09-8DB0-4F3D429F1860}"/>
              </a:ext>
            </a:extLst>
          </p:cNvPr>
          <p:cNvSpPr>
            <a:spLocks noGrp="1" noChangeArrowheads="1"/>
          </p:cNvSpPr>
          <p:nvPr>
            <p:ph type="title"/>
          </p:nvPr>
        </p:nvSpPr>
        <p:spPr/>
        <p:txBody>
          <a:bodyPr/>
          <a:lstStyle/>
          <a:p>
            <a:r>
              <a:rPr lang="en-US" altLang="en-US" sz="4400"/>
              <a:t>Where Will The Frolic End?</a:t>
            </a:r>
          </a:p>
        </p:txBody>
      </p:sp>
      <p:pic>
        <p:nvPicPr>
          <p:cNvPr id="98307" name="Picture 3" descr="metroplex fellowship church of the Nazareen Oklahoma City 2">
            <a:extLst>
              <a:ext uri="{FF2B5EF4-FFF2-40B4-BE49-F238E27FC236}">
                <a16:creationId xmlns:a16="http://schemas.microsoft.com/office/drawing/2014/main" id="{A1EC20CA-56F1-424C-A9CD-F4D58420C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28801"/>
            <a:ext cx="6273800" cy="4619625"/>
          </a:xfrm>
          <a:prstGeom prst="rect">
            <a:avLst/>
          </a:prstGeom>
          <a:noFill/>
          <a:extLst>
            <a:ext uri="{909E8E84-426E-40DD-AFC4-6F175D3DCCD1}">
              <a14:hiddenFill xmlns:a14="http://schemas.microsoft.com/office/drawing/2010/main">
                <a:solidFill>
                  <a:srgbClr val="FFFFFF"/>
                </a:solidFill>
              </a14:hiddenFill>
            </a:ext>
          </a:extLst>
        </p:spPr>
      </p:pic>
      <p:sp>
        <p:nvSpPr>
          <p:cNvPr id="98308" name="Text Box 4">
            <a:extLst>
              <a:ext uri="{FF2B5EF4-FFF2-40B4-BE49-F238E27FC236}">
                <a16:creationId xmlns:a16="http://schemas.microsoft.com/office/drawing/2014/main" id="{B24497CD-60FF-43F9-9FF7-41BE2C414BD9}"/>
              </a:ext>
            </a:extLst>
          </p:cNvPr>
          <p:cNvSpPr txBox="1">
            <a:spLocks noChangeArrowheads="1"/>
          </p:cNvSpPr>
          <p:nvPr/>
        </p:nvSpPr>
        <p:spPr bwMode="auto">
          <a:xfrm>
            <a:off x="2743201" y="6477000"/>
            <a:ext cx="786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Metroplex Fellowship Church of the Nazarene, Oklahoma City</a:t>
            </a:r>
          </a:p>
        </p:txBody>
      </p:sp>
      <p:sp>
        <p:nvSpPr>
          <p:cNvPr id="98309" name="Text Box 5">
            <a:extLst>
              <a:ext uri="{FF2B5EF4-FFF2-40B4-BE49-F238E27FC236}">
                <a16:creationId xmlns:a16="http://schemas.microsoft.com/office/drawing/2014/main" id="{DDCDB1AD-71DC-411B-9779-EC178EFAC0B4}"/>
              </a:ext>
            </a:extLst>
          </p:cNvPr>
          <p:cNvSpPr txBox="1">
            <a:spLocks noChangeArrowheads="1"/>
          </p:cNvSpPr>
          <p:nvPr/>
        </p:nvSpPr>
        <p:spPr bwMode="auto">
          <a:xfrm>
            <a:off x="2438400" y="1460243"/>
            <a:ext cx="9296400" cy="5016758"/>
          </a:xfrm>
          <a:prstGeom prst="rect">
            <a:avLst/>
          </a:prstGeom>
          <a:solidFill>
            <a:schemeClr val="bg2">
              <a:alpha val="70000"/>
            </a:schemeClr>
          </a:solidFill>
          <a:ln w="1905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“And when he came near the tents he saw the image of the ox, and the people dancing; and in his wrath Moses let the stones go from his hands…And Moses saw that the people were out of control, for Aaron had let them loose to their shame before their haters (Ex. 32:19, 25; BBE)</a:t>
            </a:r>
          </a:p>
        </p:txBody>
      </p:sp>
      <p:pic>
        <p:nvPicPr>
          <p:cNvPr id="98310" name="Picture 6" descr="metlogoteal">
            <a:extLst>
              <a:ext uri="{FF2B5EF4-FFF2-40B4-BE49-F238E27FC236}">
                <a16:creationId xmlns:a16="http://schemas.microsoft.com/office/drawing/2014/main" id="{27C611DD-66D8-4C2A-98FF-528332328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38613"/>
            <a:ext cx="2055813" cy="2057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6362DB5-DD3D-4142-B5D8-012EFC1199A4}"/>
              </a:ext>
            </a:extLst>
          </p:cNvPr>
          <p:cNvSpPr>
            <a:spLocks noGrp="1" noChangeArrowheads="1"/>
          </p:cNvSpPr>
          <p:nvPr>
            <p:ph type="title"/>
          </p:nvPr>
        </p:nvSpPr>
        <p:spPr/>
        <p:txBody>
          <a:bodyPr/>
          <a:lstStyle/>
          <a:p>
            <a:r>
              <a:rPr lang="en-US" altLang="en-US" sz="4400"/>
              <a:t>Where Will The Frolic End?</a:t>
            </a:r>
          </a:p>
        </p:txBody>
      </p:sp>
      <p:sp>
        <p:nvSpPr>
          <p:cNvPr id="39940" name="Text Box 4">
            <a:extLst>
              <a:ext uri="{FF2B5EF4-FFF2-40B4-BE49-F238E27FC236}">
                <a16:creationId xmlns:a16="http://schemas.microsoft.com/office/drawing/2014/main" id="{602FA25D-BFD9-4673-B924-04E4019342F7}"/>
              </a:ext>
            </a:extLst>
          </p:cNvPr>
          <p:cNvSpPr txBox="1">
            <a:spLocks noChangeArrowheads="1"/>
          </p:cNvSpPr>
          <p:nvPr/>
        </p:nvSpPr>
        <p:spPr bwMode="auto">
          <a:xfrm>
            <a:off x="2743201" y="6477000"/>
            <a:ext cx="786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Metroplex Fellowship Church of the Nazarene, Oklahoma City</a:t>
            </a:r>
          </a:p>
        </p:txBody>
      </p:sp>
      <p:pic>
        <p:nvPicPr>
          <p:cNvPr id="39942" name="Picture 6" descr="metroplex fellowship church of the Nazareen Oklahoma City 3">
            <a:extLst>
              <a:ext uri="{FF2B5EF4-FFF2-40B4-BE49-F238E27FC236}">
                <a16:creationId xmlns:a16="http://schemas.microsoft.com/office/drawing/2014/main" id="{83CC3AC8-0BC9-4E1D-8976-4A49B93E10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581400" y="2057402"/>
            <a:ext cx="6781800" cy="416079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1" name="Text Box 5">
            <a:extLst>
              <a:ext uri="{FF2B5EF4-FFF2-40B4-BE49-F238E27FC236}">
                <a16:creationId xmlns:a16="http://schemas.microsoft.com/office/drawing/2014/main" id="{2DF25A39-A5E7-4703-BCD5-8B520AFE7167}"/>
              </a:ext>
            </a:extLst>
          </p:cNvPr>
          <p:cNvSpPr txBox="1">
            <a:spLocks noChangeArrowheads="1"/>
          </p:cNvSpPr>
          <p:nvPr/>
        </p:nvSpPr>
        <p:spPr bwMode="auto">
          <a:xfrm>
            <a:off x="2459012" y="2071152"/>
            <a:ext cx="9026576" cy="4093428"/>
          </a:xfrm>
          <a:prstGeom prst="rect">
            <a:avLst/>
          </a:prstGeom>
          <a:solidFill>
            <a:schemeClr val="bg2">
              <a:alpha val="80000"/>
            </a:schemeClr>
          </a:solidFill>
          <a:ln w="114300" cap="sq">
            <a:solidFill>
              <a:schemeClr val="accent2"/>
            </a:solid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gency FB" panose="020B0503020202020204" pitchFamily="34" charset="0"/>
                <a:ea typeface="+mn-ea"/>
                <a:cs typeface="+mn-cs"/>
              </a:rPr>
              <a:t>“In like manner also, that the women adorn themselves in modest apparel, with propriety and moderation…which is proper for women professing godliness, with good works” </a:t>
            </a:r>
            <a:r>
              <a:rPr kumimoji="0" lang="en-US"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gency FB" panose="020B0503020202020204" pitchFamily="34" charset="0"/>
                <a:ea typeface="+mn-ea"/>
                <a:cs typeface="+mn-cs"/>
              </a:rPr>
              <a:t>(1 Tim. 2:9, 10)</a:t>
            </a:r>
            <a:endParaRPr kumimoji="0" lang="en-US" altLang="en-US" sz="5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CEBA382-DCB8-4BF4-9D17-CCDF312EEBB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49782D-71F9-4764-9A2A-A0357FD9703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5602" name="Rectangle 2">
            <a:extLst>
              <a:ext uri="{FF2B5EF4-FFF2-40B4-BE49-F238E27FC236}">
                <a16:creationId xmlns:a16="http://schemas.microsoft.com/office/drawing/2014/main" id="{1FB187AB-61A1-48AF-849A-36E5CC1410E9}"/>
              </a:ext>
            </a:extLst>
          </p:cNvPr>
          <p:cNvSpPr>
            <a:spLocks noGrp="1" noChangeArrowheads="1"/>
          </p:cNvSpPr>
          <p:nvPr>
            <p:ph type="title"/>
          </p:nvPr>
        </p:nvSpPr>
        <p:spPr/>
        <p:txBody>
          <a:bodyPr/>
          <a:lstStyle/>
          <a:p>
            <a:r>
              <a:rPr lang="en-US" altLang="en-US" sz="4400" dirty="0"/>
              <a:t>What They Draw</a:t>
            </a:r>
          </a:p>
        </p:txBody>
      </p:sp>
      <p:sp>
        <p:nvSpPr>
          <p:cNvPr id="25603" name="Rectangle 3">
            <a:extLst>
              <a:ext uri="{FF2B5EF4-FFF2-40B4-BE49-F238E27FC236}">
                <a16:creationId xmlns:a16="http://schemas.microsoft.com/office/drawing/2014/main" id="{E8876771-8CCC-41C1-BE0E-8F0133EF5749}"/>
              </a:ext>
            </a:extLst>
          </p:cNvPr>
          <p:cNvSpPr>
            <a:spLocks noGrp="1" noChangeArrowheads="1"/>
          </p:cNvSpPr>
          <p:nvPr>
            <p:ph type="body" idx="1"/>
          </p:nvPr>
        </p:nvSpPr>
        <p:spPr>
          <a:xfrm>
            <a:off x="2438400" y="1524000"/>
            <a:ext cx="9144000" cy="4724400"/>
          </a:xfrm>
          <a:ln>
            <a:headEnd/>
            <a:tailEnd/>
          </a:ln>
        </p:spPr>
        <p:style>
          <a:lnRef idx="2">
            <a:schemeClr val="dk1">
              <a:shade val="50000"/>
            </a:schemeClr>
          </a:lnRef>
          <a:fillRef idx="1">
            <a:schemeClr val="dk1"/>
          </a:fillRef>
          <a:effectRef idx="0">
            <a:schemeClr val="dk1"/>
          </a:effectRef>
          <a:fontRef idx="minor">
            <a:schemeClr val="lt1"/>
          </a:fontRef>
        </p:style>
        <p:txBody>
          <a:bodyPr/>
          <a:lstStyle/>
          <a:p>
            <a:pPr marL="0" indent="0" algn="just">
              <a:lnSpc>
                <a:spcPct val="80000"/>
              </a:lnSpc>
              <a:buNone/>
            </a:pPr>
            <a:r>
              <a:rPr lang="en-US" altLang="en-US" sz="3200" dirty="0">
                <a:effectLst/>
                <a:latin typeface="Candara" panose="020E0502030303020204" pitchFamily="34" charset="0"/>
              </a:rPr>
              <a:t>“To draw people, they use an inviting, informal approach, with well-produced dramatic shows, sermons relevant to their congregants' lives, and catchy jazz and pop music. When it was founded in the early 1970s, Willow Creek set out explicitly to research what people did and didn't like about going to church, and tailored their services accordingly. The low-pressure atmosphere of Mariners Church helped convince Lorraine Hanson to join, she says. ‘In some ways you can maintain a sense of anonymity if you want to,’ she says. ‘It's very non-threatening.’”</a:t>
            </a:r>
          </a:p>
          <a:p>
            <a:pPr marL="0" indent="0" algn="r">
              <a:lnSpc>
                <a:spcPct val="80000"/>
              </a:lnSpc>
              <a:buNone/>
            </a:pPr>
            <a:r>
              <a:rPr lang="en-US" altLang="en-US" sz="2800" dirty="0">
                <a:effectLst/>
                <a:latin typeface="Agency FB" panose="020B0503020202020204" pitchFamily="34" charset="0"/>
              </a:rPr>
              <a:t>(</a:t>
            </a:r>
            <a:r>
              <a:rPr lang="en-US" altLang="en-US" sz="2800" dirty="0" err="1">
                <a:effectLst/>
                <a:latin typeface="Agency FB" panose="020B0503020202020204" pitchFamily="34" charset="0"/>
              </a:rPr>
              <a:t>Libaw</a:t>
            </a:r>
            <a:r>
              <a:rPr lang="en-US" altLang="en-US" sz="2800" dirty="0">
                <a:effectLst/>
                <a:latin typeface="Agency FB" panose="020B0503020202020204" pitchFamily="34" charset="0"/>
              </a:rPr>
              <a:t>, abcnews.com)</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CEBA382-DCB8-4BF4-9D17-CCDF312EEBB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49782D-71F9-4764-9A2A-A0357FD9703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5602" name="Rectangle 2">
            <a:extLst>
              <a:ext uri="{FF2B5EF4-FFF2-40B4-BE49-F238E27FC236}">
                <a16:creationId xmlns:a16="http://schemas.microsoft.com/office/drawing/2014/main" id="{1FB187AB-61A1-48AF-849A-36E5CC1410E9}"/>
              </a:ext>
            </a:extLst>
          </p:cNvPr>
          <p:cNvSpPr>
            <a:spLocks noGrp="1" noChangeArrowheads="1"/>
          </p:cNvSpPr>
          <p:nvPr>
            <p:ph type="title"/>
          </p:nvPr>
        </p:nvSpPr>
        <p:spPr/>
        <p:txBody>
          <a:bodyPr/>
          <a:lstStyle/>
          <a:p>
            <a:r>
              <a:rPr lang="en-US" altLang="en-US" sz="4400" spc="300" dirty="0"/>
              <a:t>Christ Doesn’t Draw Us To </a:t>
            </a:r>
            <a:r>
              <a:rPr lang="en-US" altLang="en-US" sz="4400"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ANONYMITY</a:t>
            </a:r>
            <a:r>
              <a:rPr lang="en-US" altLang="en-US" sz="4400" spc="300" dirty="0"/>
              <a:t>, but </a:t>
            </a:r>
            <a:r>
              <a:rPr lang="en-US" altLang="en-US" sz="4400"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ACTIVITY</a:t>
            </a:r>
            <a:endParaRPr lang="en-US" altLang="en-US" sz="4400" spc="300" dirty="0"/>
          </a:p>
        </p:txBody>
      </p:sp>
      <p:sp>
        <p:nvSpPr>
          <p:cNvPr id="25603" name="Rectangle 3">
            <a:extLst>
              <a:ext uri="{FF2B5EF4-FFF2-40B4-BE49-F238E27FC236}">
                <a16:creationId xmlns:a16="http://schemas.microsoft.com/office/drawing/2014/main" id="{E8876771-8CCC-41C1-BE0E-8F0133EF5749}"/>
              </a:ext>
            </a:extLst>
          </p:cNvPr>
          <p:cNvSpPr>
            <a:spLocks noGrp="1" noChangeArrowheads="1"/>
          </p:cNvSpPr>
          <p:nvPr>
            <p:ph type="body" idx="1"/>
          </p:nvPr>
        </p:nvSpPr>
        <p:spPr>
          <a:xfrm>
            <a:off x="2466660" y="2473220"/>
            <a:ext cx="9144000" cy="2514600"/>
          </a:xfrm>
          <a:ln>
            <a:headEnd/>
            <a:tailEnd/>
          </a:ln>
        </p:spPr>
        <p:style>
          <a:lnRef idx="2">
            <a:schemeClr val="dk1">
              <a:shade val="50000"/>
            </a:schemeClr>
          </a:lnRef>
          <a:fillRef idx="1">
            <a:schemeClr val="dk1"/>
          </a:fillRef>
          <a:effectRef idx="0">
            <a:schemeClr val="dk1"/>
          </a:effectRef>
          <a:fontRef idx="minor">
            <a:schemeClr val="lt1"/>
          </a:fontRef>
        </p:style>
        <p:txBody>
          <a:bodyPr/>
          <a:lstStyle/>
          <a:p>
            <a:pPr marL="0" indent="0" algn="just">
              <a:lnSpc>
                <a:spcPct val="80000"/>
              </a:lnSpc>
              <a:buNone/>
            </a:pPr>
            <a:r>
              <a:rPr lang="en-US" sz="4000" dirty="0"/>
              <a:t>“From whom the whole body, joined and knit together by what every joint supplies, according to the effective working by which every part does its share, causes growth of the body for the edifying of itself in love.”</a:t>
            </a:r>
          </a:p>
          <a:p>
            <a:pPr marL="0" indent="0" algn="r">
              <a:lnSpc>
                <a:spcPct val="80000"/>
              </a:lnSpc>
              <a:buNone/>
            </a:pPr>
            <a:r>
              <a:rPr lang="en-US" altLang="en-US" sz="3200" dirty="0">
                <a:effectLst/>
                <a:latin typeface="Agency FB" panose="020B0503020202020204" pitchFamily="34" charset="0"/>
              </a:rPr>
              <a:t>(Ephesians 4:16; cf. Phil. 2:14-16)</a:t>
            </a:r>
          </a:p>
        </p:txBody>
      </p:sp>
    </p:spTree>
    <p:extLst>
      <p:ext uri="{BB962C8B-B14F-4D97-AF65-F5344CB8AC3E}">
        <p14:creationId xmlns:p14="http://schemas.microsoft.com/office/powerpoint/2010/main" val="2947464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DC0B56D-FD69-43AD-B55B-6D72B357763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207FA7-D920-4F24-ADC3-10AC6364C3D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3010" name="Rectangle 2">
            <a:extLst>
              <a:ext uri="{FF2B5EF4-FFF2-40B4-BE49-F238E27FC236}">
                <a16:creationId xmlns:a16="http://schemas.microsoft.com/office/drawing/2014/main" id="{F49DE0B9-388C-4B82-9CAC-02DE4A909CA9}"/>
              </a:ext>
            </a:extLst>
          </p:cNvPr>
          <p:cNvSpPr>
            <a:spLocks noGrp="1" noChangeArrowheads="1"/>
          </p:cNvSpPr>
          <p:nvPr>
            <p:ph type="title"/>
          </p:nvPr>
        </p:nvSpPr>
        <p:spPr/>
        <p:txBody>
          <a:bodyPr/>
          <a:lstStyle/>
          <a:p>
            <a:r>
              <a:rPr lang="en-US" altLang="en-US"/>
              <a:t>“Non-threatening”</a:t>
            </a:r>
          </a:p>
        </p:txBody>
      </p:sp>
      <p:sp>
        <p:nvSpPr>
          <p:cNvPr id="43011" name="Rectangle 3">
            <a:extLst>
              <a:ext uri="{FF2B5EF4-FFF2-40B4-BE49-F238E27FC236}">
                <a16:creationId xmlns:a16="http://schemas.microsoft.com/office/drawing/2014/main" id="{9209D05D-A718-4DF7-BBA6-A298437FDE7E}"/>
              </a:ext>
            </a:extLst>
          </p:cNvPr>
          <p:cNvSpPr>
            <a:spLocks noGrp="1" noChangeArrowheads="1"/>
          </p:cNvSpPr>
          <p:nvPr>
            <p:ph type="body" idx="1"/>
          </p:nvPr>
        </p:nvSpPr>
        <p:spPr>
          <a:xfrm>
            <a:off x="2362200" y="1828800"/>
            <a:ext cx="9144000" cy="4953000"/>
          </a:xfrm>
          <a:ln>
            <a:headEnd/>
            <a:tailEnd/>
          </a:ln>
        </p:spPr>
        <p:style>
          <a:lnRef idx="3">
            <a:schemeClr val="lt1"/>
          </a:lnRef>
          <a:fillRef idx="1">
            <a:schemeClr val="accent2"/>
          </a:fillRef>
          <a:effectRef idx="1">
            <a:schemeClr val="accent2"/>
          </a:effectRef>
          <a:fontRef idx="minor">
            <a:schemeClr val="lt1"/>
          </a:fontRef>
        </p:style>
        <p:txBody>
          <a:bodyPr>
            <a:normAutofit lnSpcReduction="10000"/>
          </a:bodyPr>
          <a:lstStyle/>
          <a:p>
            <a:pPr marL="114300" indent="0">
              <a:buFont typeface="Wingdings" panose="05000000000000000000" pitchFamily="2" charset="2"/>
              <a:buNone/>
            </a:pPr>
            <a:r>
              <a:rPr lang="en-US" altLang="en-US" sz="4000" dirty="0">
                <a:latin typeface="Agency FB" panose="020B0503020202020204" pitchFamily="34" charset="0"/>
              </a:rPr>
              <a:t>“Don’t hit them over the head with everything they’re doing wrong. A lot of their sins will be dealt with </a:t>
            </a:r>
            <a:r>
              <a:rPr lang="en-US" altLang="en-US" sz="4000" i="1" dirty="0">
                <a:latin typeface="Agency FB" panose="020B0503020202020204" pitchFamily="34" charset="0"/>
              </a:rPr>
              <a:t>after</a:t>
            </a:r>
            <a:r>
              <a:rPr lang="en-US" altLang="en-US" sz="4000" dirty="0">
                <a:latin typeface="Agency FB" panose="020B0503020202020204" pitchFamily="34" charset="0"/>
              </a:rPr>
              <a:t> they come to Christ.” </a:t>
            </a:r>
          </a:p>
          <a:p>
            <a:pPr algn="r">
              <a:buFont typeface="Wingdings" panose="05000000000000000000" pitchFamily="2" charset="2"/>
              <a:buNone/>
            </a:pPr>
            <a:r>
              <a:rPr lang="en-US" altLang="en-US" sz="2800" dirty="0">
                <a:latin typeface="Arial" panose="020B0604020202020204" pitchFamily="34" charset="0"/>
              </a:rPr>
              <a:t>(Rick Warren, </a:t>
            </a:r>
            <a:r>
              <a:rPr lang="en-US" altLang="en-US" sz="2800" i="1" dirty="0">
                <a:latin typeface="Arial" panose="020B0604020202020204" pitchFamily="34" charset="0"/>
              </a:rPr>
              <a:t>Purpose Driven Church</a:t>
            </a:r>
            <a:r>
              <a:rPr lang="en-US" altLang="en-US" sz="2800" dirty="0">
                <a:latin typeface="Arial" panose="020B0604020202020204" pitchFamily="34" charset="0"/>
              </a:rPr>
              <a:t>, p. 216)</a:t>
            </a:r>
          </a:p>
          <a:p>
            <a:pPr lvl="1"/>
            <a:r>
              <a:rPr lang="en-US" altLang="en-US" dirty="0"/>
              <a:t>Isn’t the purpose for coming to Christ to deal with sin?</a:t>
            </a:r>
          </a:p>
          <a:p>
            <a:pPr lvl="1"/>
            <a:r>
              <a:rPr lang="en-US" altLang="en-US" dirty="0"/>
              <a:t>Is “repentance” threatening?</a:t>
            </a:r>
          </a:p>
          <a:p>
            <a:pPr lvl="1"/>
            <a:r>
              <a:rPr lang="en-US" altLang="en-US" dirty="0"/>
              <a:t>Is “repentance” an optional component of the gospel message (Luke 13:3; 24:47; Acts 2:38)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2" end="2"/>
                                            </p:txEl>
                                          </p:spTgt>
                                        </p:tgtEl>
                                        <p:attrNameLst>
                                          <p:attrName>style.visibility</p:attrName>
                                        </p:attrNameLst>
                                      </p:cBhvr>
                                      <p:to>
                                        <p:strVal val="visible"/>
                                      </p:to>
                                    </p:set>
                                    <p:animEffect transition="in" filter="fade">
                                      <p:cBhvr>
                                        <p:cTn id="7" dur="2000"/>
                                        <p:tgtEl>
                                          <p:spTgt spid="430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xEl>
                                              <p:pRg st="3" end="3"/>
                                            </p:txEl>
                                          </p:spTgt>
                                        </p:tgtEl>
                                        <p:attrNameLst>
                                          <p:attrName>style.visibility</p:attrName>
                                        </p:attrNameLst>
                                      </p:cBhvr>
                                      <p:to>
                                        <p:strVal val="visible"/>
                                      </p:to>
                                    </p:set>
                                    <p:animEffect transition="in" filter="fade">
                                      <p:cBhvr>
                                        <p:cTn id="12" dur="2000"/>
                                        <p:tgtEl>
                                          <p:spTgt spid="4301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xEl>
                                              <p:pRg st="4" end="4"/>
                                            </p:txEl>
                                          </p:spTgt>
                                        </p:tgtEl>
                                        <p:attrNameLst>
                                          <p:attrName>style.visibility</p:attrName>
                                        </p:attrNameLst>
                                      </p:cBhvr>
                                      <p:to>
                                        <p:strVal val="visible"/>
                                      </p:to>
                                    </p:set>
                                    <p:animEffect transition="in" filter="fade">
                                      <p:cBhvr>
                                        <p:cTn id="17" dur="2000"/>
                                        <p:tgtEl>
                                          <p:spTgt spid="43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17E1B3-9203-4FCD-9610-29A82DBF4F70}"/>
              </a:ext>
            </a:extLst>
          </p:cNvPr>
          <p:cNvSpPr>
            <a:spLocks noGrp="1"/>
          </p:cNvSpPr>
          <p:nvPr>
            <p:ph type="body" sz="quarter" idx="10"/>
          </p:nvPr>
        </p:nvSpPr>
        <p:spPr>
          <a:xfrm>
            <a:off x="473138" y="914400"/>
            <a:ext cx="11215843" cy="5075731"/>
          </a:xfrm>
        </p:spPr>
        <p:txBody>
          <a:bodyPr>
            <a:normAutofit/>
          </a:bodyPr>
          <a:lstStyle/>
          <a:p>
            <a:pPr algn="l"/>
            <a:r>
              <a:rPr lang="en-US" sz="4800" b="1" spc="-150" dirty="0">
                <a:ln w="10160">
                  <a:solidFill>
                    <a:schemeClr val="bg1"/>
                  </a:solidFill>
                  <a:prstDash val="solid"/>
                </a:ln>
                <a:solidFill>
                  <a:srgbClr val="FFFFFF"/>
                </a:solidFill>
                <a:effectLst>
                  <a:outerShdw blurRad="38100" dist="22860" dir="5400000" algn="tl" rotWithShape="0">
                    <a:srgbClr val="000000">
                      <a:alpha val="30000"/>
                    </a:srgbClr>
                  </a:outerShdw>
                </a:effectLst>
              </a:rPr>
              <a:t>For </a:t>
            </a:r>
            <a:r>
              <a:rPr lang="en-US" sz="4800" b="1" u="sng" spc="-150" dirty="0">
                <a:ln w="10160">
                  <a:solidFill>
                    <a:schemeClr val="bg1"/>
                  </a:solidFill>
                  <a:prstDash val="solid"/>
                </a:ln>
                <a:solidFill>
                  <a:srgbClr val="FFFFFF"/>
                </a:solidFill>
                <a:effectLst>
                  <a:outerShdw blurRad="38100" dist="22860" dir="5400000" algn="tl" rotWithShape="0">
                    <a:srgbClr val="000000">
                      <a:alpha val="30000"/>
                    </a:srgbClr>
                  </a:outerShdw>
                </a:effectLst>
              </a:rPr>
              <a:t>WHAT</a:t>
            </a:r>
            <a:r>
              <a:rPr lang="en-US" sz="4800" b="1" spc="-150" dirty="0">
                <a:ln w="10160">
                  <a:solidFill>
                    <a:schemeClr val="bg1"/>
                  </a:solidFill>
                  <a:prstDash val="solid"/>
                </a:ln>
                <a:solidFill>
                  <a:srgbClr val="FFFFFF"/>
                </a:solidFill>
                <a:effectLst>
                  <a:outerShdw blurRad="38100" dist="22860" dir="5400000" algn="tl" rotWithShape="0">
                    <a:srgbClr val="000000">
                      <a:alpha val="30000"/>
                    </a:srgbClr>
                  </a:outerShdw>
                </a:effectLst>
              </a:rPr>
              <a:t> did Christ die? </a:t>
            </a:r>
            <a:r>
              <a:rPr lang="en-US" b="1" spc="-150" dirty="0">
                <a:ln w="10160">
                  <a:solidFill>
                    <a:schemeClr val="bg1"/>
                  </a:solidFill>
                  <a:prstDash val="solid"/>
                </a:ln>
                <a:solidFill>
                  <a:srgbClr val="FFFFFF"/>
                </a:solidFill>
                <a:effectLst>
                  <a:outerShdw blurRad="38100" dist="22860" dir="5400000" algn="tl" rotWithShape="0">
                    <a:srgbClr val="000000">
                      <a:alpha val="30000"/>
                    </a:srgbClr>
                  </a:outerShdw>
                </a:effectLst>
              </a:rPr>
              <a:t>1 Corinthians 15:3</a:t>
            </a:r>
          </a:p>
          <a:p>
            <a:pPr algn="l"/>
            <a:r>
              <a:rPr lang="en-US" sz="4800" b="1" u="sng" spc="-150" dirty="0">
                <a:ln w="10160">
                  <a:solidFill>
                    <a:schemeClr val="bg1"/>
                  </a:solidFill>
                  <a:prstDash val="solid"/>
                </a:ln>
                <a:solidFill>
                  <a:srgbClr val="FFFFFF"/>
                </a:solidFill>
                <a:effectLst>
                  <a:outerShdw blurRad="38100" dist="22860" dir="5400000" algn="tl" rotWithShape="0">
                    <a:srgbClr val="000000">
                      <a:alpha val="30000"/>
                    </a:srgbClr>
                  </a:outerShdw>
                </a:effectLst>
              </a:rPr>
              <a:t>WHAT</a:t>
            </a:r>
            <a:r>
              <a:rPr lang="en-US" sz="4800" b="1" spc="-150" dirty="0">
                <a:ln w="10160">
                  <a:solidFill>
                    <a:schemeClr val="bg1"/>
                  </a:solidFill>
                  <a:prstDash val="solid"/>
                </a:ln>
                <a:solidFill>
                  <a:srgbClr val="FFFFFF"/>
                </a:solidFill>
                <a:effectLst>
                  <a:outerShdw blurRad="38100" dist="22860" dir="5400000" algn="tl" rotWithShape="0">
                    <a:srgbClr val="000000">
                      <a:alpha val="30000"/>
                    </a:srgbClr>
                  </a:outerShdw>
                </a:effectLst>
              </a:rPr>
              <a:t> is sin? </a:t>
            </a:r>
            <a:r>
              <a:rPr lang="en-US" b="1" spc="-150" dirty="0">
                <a:ln w="10160">
                  <a:solidFill>
                    <a:schemeClr val="bg1"/>
                  </a:solidFill>
                  <a:prstDash val="solid"/>
                </a:ln>
                <a:solidFill>
                  <a:srgbClr val="FFFFFF"/>
                </a:solidFill>
                <a:effectLst>
                  <a:outerShdw blurRad="38100" dist="22860" dir="5400000" algn="tl" rotWithShape="0">
                    <a:srgbClr val="000000">
                      <a:alpha val="30000"/>
                    </a:srgbClr>
                  </a:outerShdw>
                </a:effectLst>
              </a:rPr>
              <a:t>1 John 3:2</a:t>
            </a:r>
          </a:p>
          <a:p>
            <a:pPr marL="571500" indent="-571500" algn="l">
              <a:buFont typeface="Arial" panose="020B0604020202020204" pitchFamily="34" charset="0"/>
              <a:buChar char="•"/>
            </a:pPr>
            <a:r>
              <a:rPr lang="en-US" dirty="0">
                <a:ln>
                  <a:solidFill>
                    <a:schemeClr val="bg1"/>
                  </a:solidFill>
                </a:ln>
              </a:rPr>
              <a:t>How can we be attracted to Christ’s death without having regard for “LAW”?</a:t>
            </a:r>
          </a:p>
          <a:p>
            <a:pPr marL="571500" indent="-571500" algn="l">
              <a:buFont typeface="Arial" panose="020B0604020202020204" pitchFamily="34" charset="0"/>
              <a:buChar char="•"/>
            </a:pPr>
            <a:r>
              <a:rPr lang="en-US" dirty="0">
                <a:ln>
                  <a:solidFill>
                    <a:schemeClr val="bg1"/>
                  </a:solidFill>
                </a:ln>
              </a:rPr>
              <a:t>How  can we apply the death of Christ without dealing with our sins?</a:t>
            </a:r>
          </a:p>
        </p:txBody>
      </p:sp>
      <p:sp>
        <p:nvSpPr>
          <p:cNvPr id="2" name="Title 1">
            <a:extLst>
              <a:ext uri="{FF2B5EF4-FFF2-40B4-BE49-F238E27FC236}">
                <a16:creationId xmlns:a16="http://schemas.microsoft.com/office/drawing/2014/main" id="{F011DB95-FB73-4637-AFB7-CC4CE4D3232A}"/>
              </a:ext>
            </a:extLst>
          </p:cNvPr>
          <p:cNvSpPr>
            <a:spLocks noGrp="1"/>
          </p:cNvSpPr>
          <p:nvPr>
            <p:ph type="title"/>
          </p:nvPr>
        </p:nvSpPr>
        <p:spPr>
          <a:xfrm>
            <a:off x="4193490" y="25239"/>
            <a:ext cx="3775137" cy="1045883"/>
          </a:xfrm>
        </p:spPr>
        <p:txBody>
          <a:bodyPr/>
          <a:lstStyle/>
          <a:p>
            <a:r>
              <a:rPr lang="en-US" dirty="0"/>
              <a:t>Questions:</a:t>
            </a:r>
          </a:p>
        </p:txBody>
      </p:sp>
      <p:sp>
        <p:nvSpPr>
          <p:cNvPr id="4" name="Slide Number Placeholder 3">
            <a:extLst>
              <a:ext uri="{FF2B5EF4-FFF2-40B4-BE49-F238E27FC236}">
                <a16:creationId xmlns:a16="http://schemas.microsoft.com/office/drawing/2014/main" id="{FF216243-BB9A-43D7-93E3-7FE944AEC2C4}"/>
              </a:ext>
            </a:extLst>
          </p:cNvPr>
          <p:cNvSpPr>
            <a:spLocks noGrp="1"/>
          </p:cNvSpPr>
          <p:nvPr>
            <p:ph type="sldNum" sz="quarter" idx="4294967295"/>
          </p:nvPr>
        </p:nvSpPr>
        <p:spPr>
          <a:xfrm>
            <a:off x="9347200" y="6356350"/>
            <a:ext cx="2844800" cy="365125"/>
          </a:xfrm>
        </p:spPr>
        <p:txBody>
          <a:bodyPr/>
          <a:lstStyle/>
          <a:p>
            <a:fld id="{369F8D34-5DD6-49C2-946C-3BE126DFA6E2}" type="slidenum">
              <a:rPr lang="en-US" altLang="en-US" smtClean="0"/>
              <a:pPr/>
              <a:t>17</a:t>
            </a:fld>
            <a:endParaRPr lang="en-US" altLang="en-US"/>
          </a:p>
        </p:txBody>
      </p:sp>
    </p:spTree>
    <p:extLst>
      <p:ext uri="{BB962C8B-B14F-4D97-AF65-F5344CB8AC3E}">
        <p14:creationId xmlns:p14="http://schemas.microsoft.com/office/powerpoint/2010/main" val="42278355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0511B1F-FAF0-4378-AE9E-64AF37118F7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5464E1-4F05-45B2-9503-2D0BF62F048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4034" name="Rectangle 2">
            <a:extLst>
              <a:ext uri="{FF2B5EF4-FFF2-40B4-BE49-F238E27FC236}">
                <a16:creationId xmlns:a16="http://schemas.microsoft.com/office/drawing/2014/main" id="{7CE74367-9614-40FD-A734-D37D3504EDF9}"/>
              </a:ext>
            </a:extLst>
          </p:cNvPr>
          <p:cNvSpPr>
            <a:spLocks noGrp="1" noChangeArrowheads="1"/>
          </p:cNvSpPr>
          <p:nvPr>
            <p:ph type="title"/>
          </p:nvPr>
        </p:nvSpPr>
        <p:spPr/>
        <p:txBody>
          <a:bodyPr/>
          <a:lstStyle/>
          <a:p>
            <a:r>
              <a:rPr lang="en-US" altLang="en-US" dirty="0"/>
              <a:t>“NON-THREATENING SERVICES”</a:t>
            </a:r>
          </a:p>
        </p:txBody>
      </p:sp>
      <p:sp>
        <p:nvSpPr>
          <p:cNvPr id="44035" name="Rectangle 3">
            <a:extLst>
              <a:ext uri="{FF2B5EF4-FFF2-40B4-BE49-F238E27FC236}">
                <a16:creationId xmlns:a16="http://schemas.microsoft.com/office/drawing/2014/main" id="{CB5B34DD-80A9-4F49-AC35-2B47B37B38C2}"/>
              </a:ext>
            </a:extLst>
          </p:cNvPr>
          <p:cNvSpPr>
            <a:spLocks noGrp="1" noChangeArrowheads="1"/>
          </p:cNvSpPr>
          <p:nvPr>
            <p:ph type="body" idx="1"/>
          </p:nvPr>
        </p:nvSpPr>
        <p:spPr/>
        <p:txBody>
          <a:bodyPr/>
          <a:lstStyle/>
          <a:p>
            <a:pPr>
              <a:lnSpc>
                <a:spcPct val="90000"/>
              </a:lnSpc>
            </a:pPr>
            <a:r>
              <a:rPr lang="en-US" altLang="en-US" dirty="0"/>
              <a:t>Would Rick Warren approve of: </a:t>
            </a:r>
          </a:p>
          <a:p>
            <a:pPr lvl="1">
              <a:lnSpc>
                <a:spcPct val="90000"/>
              </a:lnSpc>
            </a:pPr>
            <a:r>
              <a:rPr lang="en-US" altLang="en-US" dirty="0"/>
              <a:t>Paul’s preaching (Col. 1:28; 1 Cor. 4:21)</a:t>
            </a:r>
          </a:p>
          <a:p>
            <a:pPr lvl="1">
              <a:lnSpc>
                <a:spcPct val="90000"/>
              </a:lnSpc>
            </a:pPr>
            <a:r>
              <a:rPr lang="en-US" altLang="en-US" dirty="0"/>
              <a:t>Stephen’s preaching (Acts 7:51, 52)</a:t>
            </a:r>
          </a:p>
          <a:p>
            <a:pPr lvl="1">
              <a:lnSpc>
                <a:spcPct val="90000"/>
              </a:lnSpc>
            </a:pPr>
            <a:r>
              <a:rPr lang="en-US" altLang="en-US" dirty="0"/>
              <a:t>Peter’s preaching (Acts 2:23; 8:20-23)</a:t>
            </a:r>
          </a:p>
          <a:p>
            <a:pPr lvl="1">
              <a:lnSpc>
                <a:spcPct val="90000"/>
              </a:lnSpc>
            </a:pPr>
            <a:r>
              <a:rPr lang="en-US" altLang="en-US" dirty="0"/>
              <a:t>Jesus’ preaching (Lk. 4:18-30)</a:t>
            </a:r>
          </a:p>
          <a:p>
            <a:pPr lvl="2">
              <a:lnSpc>
                <a:spcPct val="90000"/>
              </a:lnSpc>
            </a:pPr>
            <a:r>
              <a:rPr lang="en-US" altLang="en-US" dirty="0"/>
              <a:t>did Jesus fail to teach His audience “anger management”?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anim calcmode="lin" valueType="num">
                                      <p:cBhvr>
                                        <p:cTn id="7" dur="1000" fill="hold"/>
                                        <p:tgtEl>
                                          <p:spTgt spid="44035">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4035">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4035">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4035">
                                            <p:txEl>
                                              <p:pRg st="3" end="3"/>
                                            </p:txEl>
                                          </p:spTgt>
                                        </p:tgtEl>
                                        <p:attrNameLst>
                                          <p:attrName>style.visibility</p:attrName>
                                        </p:attrNameLst>
                                      </p:cBhvr>
                                      <p:to>
                                        <p:strVal val="visible"/>
                                      </p:to>
                                    </p:set>
                                    <p:anim calcmode="lin" valueType="num">
                                      <p:cBhvr>
                                        <p:cTn id="14" dur="1000" fill="hold"/>
                                        <p:tgtEl>
                                          <p:spTgt spid="44035">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44035">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44035">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4035">
                                            <p:txEl>
                                              <p:pRg st="4" end="4"/>
                                            </p:txEl>
                                          </p:spTgt>
                                        </p:tgtEl>
                                        <p:attrNameLst>
                                          <p:attrName>style.visibility</p:attrName>
                                        </p:attrNameLst>
                                      </p:cBhvr>
                                      <p:to>
                                        <p:strVal val="visible"/>
                                      </p:to>
                                    </p:set>
                                    <p:anim calcmode="lin" valueType="num">
                                      <p:cBhvr>
                                        <p:cTn id="21" dur="1000" fill="hold"/>
                                        <p:tgtEl>
                                          <p:spTgt spid="44035">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44035">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4403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44035">
                                            <p:txEl>
                                              <p:pRg st="5" end="5"/>
                                            </p:txEl>
                                          </p:spTgt>
                                        </p:tgtEl>
                                        <p:attrNameLst>
                                          <p:attrName>style.visibility</p:attrName>
                                        </p:attrNameLst>
                                      </p:cBhvr>
                                      <p:to>
                                        <p:strVal val="visible"/>
                                      </p:to>
                                    </p:set>
                                    <p:anim calcmode="lin" valueType="num">
                                      <p:cBhvr>
                                        <p:cTn id="28" dur="1000" fill="hold"/>
                                        <p:tgtEl>
                                          <p:spTgt spid="44035">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44035">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440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63C7C7-8C3B-4131-9D75-A08F1F9A999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8F1F5C-977D-4BE9-BE52-75B8F6314C2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5058" name="Rectangle 2">
            <a:extLst>
              <a:ext uri="{FF2B5EF4-FFF2-40B4-BE49-F238E27FC236}">
                <a16:creationId xmlns:a16="http://schemas.microsoft.com/office/drawing/2014/main" id="{5F2BB93D-DF94-4443-B680-97542C638FAA}"/>
              </a:ext>
            </a:extLst>
          </p:cNvPr>
          <p:cNvSpPr>
            <a:spLocks noGrp="1" noChangeArrowheads="1"/>
          </p:cNvSpPr>
          <p:nvPr>
            <p:ph type="title"/>
          </p:nvPr>
        </p:nvSpPr>
        <p:spPr/>
        <p:txBody>
          <a:bodyPr/>
          <a:lstStyle/>
          <a:p>
            <a:pPr algn="ctr"/>
            <a:r>
              <a:rPr lang="en-US" altLang="en-US" sz="4400" spc="0" dirty="0">
                <a:ln w="9525">
                  <a:solidFill>
                    <a:schemeClr val="bg1"/>
                  </a:solidFill>
                  <a:prstDash val="solid"/>
                </a:ln>
                <a:solidFill>
                  <a:schemeClr val="tx1"/>
                </a:solidFill>
                <a:effectLst>
                  <a:outerShdw blurRad="12700" dist="38100" dir="2700000" algn="tl" rotWithShape="0">
                    <a:schemeClr val="bg1">
                      <a:lumMod val="50000"/>
                    </a:schemeClr>
                  </a:outerShdw>
                </a:effectLst>
              </a:rPr>
              <a:t>“impact” more important than “information”</a:t>
            </a:r>
          </a:p>
        </p:txBody>
      </p:sp>
      <p:sp>
        <p:nvSpPr>
          <p:cNvPr id="45059" name="Rectangle 3">
            <a:extLst>
              <a:ext uri="{FF2B5EF4-FFF2-40B4-BE49-F238E27FC236}">
                <a16:creationId xmlns:a16="http://schemas.microsoft.com/office/drawing/2014/main" id="{DB5056A9-0799-4423-ABE6-B3F0AA82507C}"/>
              </a:ext>
            </a:extLst>
          </p:cNvPr>
          <p:cNvSpPr>
            <a:spLocks noGrp="1" noChangeArrowheads="1"/>
          </p:cNvSpPr>
          <p:nvPr>
            <p:ph type="body" idx="1"/>
          </p:nvPr>
        </p:nvSpPr>
        <p:spPr>
          <a:xfrm>
            <a:off x="2247900" y="1905000"/>
            <a:ext cx="9220200" cy="4953000"/>
          </a:xfrm>
        </p:spPr>
        <p:txBody>
          <a:bodyPr/>
          <a:lstStyle/>
          <a:p>
            <a:pPr>
              <a:lnSpc>
                <a:spcPct val="90000"/>
              </a:lnSpc>
            </a:pPr>
            <a:r>
              <a:rPr lang="en-US" altLang="en-US" sz="3200" dirty="0"/>
              <a:t>“storytelling” over “instruction”</a:t>
            </a:r>
          </a:p>
          <a:p>
            <a:pPr lvl="1">
              <a:lnSpc>
                <a:spcPct val="90000"/>
              </a:lnSpc>
            </a:pPr>
            <a:r>
              <a:rPr lang="en-US" altLang="en-US" sz="2800" dirty="0"/>
              <a:t>“Stories stir our emotions. They impact us in ways that precepts and propositions never do. If you want to change lives, you must craft your message for impact, not information” (Rick Warren)</a:t>
            </a:r>
          </a:p>
          <a:p>
            <a:pPr lvl="1">
              <a:lnSpc>
                <a:spcPct val="90000"/>
              </a:lnSpc>
            </a:pPr>
            <a:r>
              <a:rPr lang="en-US" altLang="en-US" sz="2800" dirty="0"/>
              <a:t>“I believe it is a sin to bore people with the Bible” (Rick Warren)</a:t>
            </a:r>
          </a:p>
          <a:p>
            <a:pPr lvl="1">
              <a:lnSpc>
                <a:spcPct val="90000"/>
              </a:lnSpc>
            </a:pPr>
            <a:r>
              <a:rPr lang="en-US" altLang="en-US" sz="2800" dirty="0"/>
              <a:t>criticizes preachers who say, “We are not here to entertain.”</a:t>
            </a:r>
          </a:p>
          <a:p>
            <a:pPr lvl="1">
              <a:lnSpc>
                <a:spcPct val="90000"/>
              </a:lnSpc>
            </a:pPr>
            <a:endParaRPr lang="en-US" altLang="en-US" sz="28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5059">
                                            <p:txEl>
                                              <p:pRg st="2" end="2"/>
                                            </p:txEl>
                                          </p:spTgt>
                                        </p:tgtEl>
                                        <p:attrNameLst>
                                          <p:attrName>style.visibility</p:attrName>
                                        </p:attrNameLst>
                                      </p:cBhvr>
                                      <p:to>
                                        <p:strVal val="visible"/>
                                      </p:to>
                                    </p:set>
                                    <p:anim calcmode="lin" valueType="num">
                                      <p:cBhvr>
                                        <p:cTn id="7" dur="1000" fill="hold"/>
                                        <p:tgtEl>
                                          <p:spTgt spid="45059">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5059">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5059">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5059">
                                            <p:txEl>
                                              <p:pRg st="3" end="3"/>
                                            </p:txEl>
                                          </p:spTgt>
                                        </p:tgtEl>
                                        <p:attrNameLst>
                                          <p:attrName>style.visibility</p:attrName>
                                        </p:attrNameLst>
                                      </p:cBhvr>
                                      <p:to>
                                        <p:strVal val="visible"/>
                                      </p:to>
                                    </p:set>
                                    <p:anim calcmode="lin" valueType="num">
                                      <p:cBhvr>
                                        <p:cTn id="14" dur="1000" fill="hold"/>
                                        <p:tgtEl>
                                          <p:spTgt spid="45059">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45059">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45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63F4-9881-4A99-80E3-95FC783C83ED}"/>
              </a:ext>
            </a:extLst>
          </p:cNvPr>
          <p:cNvSpPr>
            <a:spLocks noGrp="1"/>
          </p:cNvSpPr>
          <p:nvPr>
            <p:ph type="title"/>
          </p:nvPr>
        </p:nvSpPr>
        <p:spPr/>
        <p:txBody>
          <a:bodyPr/>
          <a:lstStyle/>
          <a:p>
            <a:r>
              <a:rPr lang="en-US" dirty="0"/>
              <a:t>The Five Tenets of the Mega Church:</a:t>
            </a:r>
          </a:p>
        </p:txBody>
      </p:sp>
      <p:sp>
        <p:nvSpPr>
          <p:cNvPr id="3" name="Content Placeholder 2">
            <a:extLst>
              <a:ext uri="{FF2B5EF4-FFF2-40B4-BE49-F238E27FC236}">
                <a16:creationId xmlns:a16="http://schemas.microsoft.com/office/drawing/2014/main" id="{6C468F22-7E85-4225-94A5-76BBF53AD611}"/>
              </a:ext>
            </a:extLst>
          </p:cNvPr>
          <p:cNvSpPr>
            <a:spLocks noGrp="1"/>
          </p:cNvSpPr>
          <p:nvPr>
            <p:ph idx="1"/>
          </p:nvPr>
        </p:nvSpPr>
        <p:spPr/>
        <p:txBody>
          <a:bodyPr/>
          <a:lstStyle/>
          <a:p>
            <a:pPr marL="742950" indent="-742950">
              <a:buFont typeface="+mj-lt"/>
              <a:buAutoNum type="arabicPeriod"/>
            </a:pPr>
            <a:r>
              <a:rPr lang="en-US" dirty="0"/>
              <a:t>Enlargement</a:t>
            </a:r>
          </a:p>
          <a:p>
            <a:pPr marL="742950" indent="-742950">
              <a:buFont typeface="+mj-lt"/>
              <a:buAutoNum type="arabicPeriod"/>
            </a:pPr>
            <a:r>
              <a:rPr lang="en-US" dirty="0"/>
              <a:t>Ecumenicalism</a:t>
            </a:r>
          </a:p>
          <a:p>
            <a:pPr marL="742950" indent="-742950">
              <a:buFont typeface="+mj-lt"/>
              <a:buAutoNum type="arabicPeriod"/>
            </a:pPr>
            <a:r>
              <a:rPr lang="en-US" dirty="0"/>
              <a:t>Emotionalism</a:t>
            </a:r>
          </a:p>
          <a:p>
            <a:pPr marL="742950" indent="-742950">
              <a:buFont typeface="+mj-lt"/>
              <a:buAutoNum type="arabicPeriod"/>
            </a:pPr>
            <a:r>
              <a:rPr lang="en-US" dirty="0"/>
              <a:t>Entertainment</a:t>
            </a:r>
          </a:p>
          <a:p>
            <a:pPr marL="742950" indent="-742950">
              <a:buFont typeface="+mj-lt"/>
              <a:buAutoNum type="arabicPeriod"/>
            </a:pPr>
            <a:r>
              <a:rPr lang="en-US" dirty="0"/>
              <a:t>Empathy</a:t>
            </a:r>
          </a:p>
        </p:txBody>
      </p:sp>
      <p:sp>
        <p:nvSpPr>
          <p:cNvPr id="4" name="Slide Number Placeholder 3">
            <a:extLst>
              <a:ext uri="{FF2B5EF4-FFF2-40B4-BE49-F238E27FC236}">
                <a16:creationId xmlns:a16="http://schemas.microsoft.com/office/drawing/2014/main" id="{6228004A-3FDC-4B7B-B7D1-6864949BB564}"/>
              </a:ext>
            </a:extLst>
          </p:cNvPr>
          <p:cNvSpPr>
            <a:spLocks noGrp="1"/>
          </p:cNvSpPr>
          <p:nvPr>
            <p:ph type="sldNum" sz="quarter" idx="12"/>
          </p:nvPr>
        </p:nvSpPr>
        <p:spPr/>
        <p:txBody>
          <a:bodyPr/>
          <a:lstStyle/>
          <a:p>
            <a:fld id="{369F8D34-5DD6-49C2-946C-3BE126DFA6E2}" type="slidenum">
              <a:rPr lang="en-US" altLang="en-US" smtClean="0"/>
              <a:pPr/>
              <a:t>2</a:t>
            </a:fld>
            <a:endParaRPr lang="en-US" altLang="en-US"/>
          </a:p>
        </p:txBody>
      </p:sp>
      <p:sp>
        <p:nvSpPr>
          <p:cNvPr id="5" name="TextBox 4">
            <a:extLst>
              <a:ext uri="{FF2B5EF4-FFF2-40B4-BE49-F238E27FC236}">
                <a16:creationId xmlns:a16="http://schemas.microsoft.com/office/drawing/2014/main" id="{51398570-49F7-4F0D-95D3-166A72906745}"/>
              </a:ext>
            </a:extLst>
          </p:cNvPr>
          <p:cNvSpPr txBox="1"/>
          <p:nvPr/>
        </p:nvSpPr>
        <p:spPr>
          <a:xfrm>
            <a:off x="2913681" y="6137603"/>
            <a:ext cx="8360109" cy="523220"/>
          </a:xfrm>
          <a:prstGeom prst="rect">
            <a:avLst/>
          </a:prstGeom>
          <a:noFill/>
        </p:spPr>
        <p:txBody>
          <a:bodyPr wrap="none" rtlCol="0">
            <a:spAutoFit/>
          </a:bodyPr>
          <a:lstStyle/>
          <a:p>
            <a:r>
              <a:rPr lang="en-US" sz="1400" dirty="0"/>
              <a:t>Michal Hardin, “The Blueprint for Mega-churches.” </a:t>
            </a:r>
            <a:r>
              <a:rPr lang="en-US" sz="1400" i="1" dirty="0"/>
              <a:t>The Bible And Contemporary Churches, </a:t>
            </a:r>
            <a:r>
              <a:rPr lang="en-US" sz="1400" dirty="0"/>
              <a:t>edited by Mike Willis.</a:t>
            </a:r>
            <a:br>
              <a:rPr lang="en-US" sz="1400" dirty="0"/>
            </a:br>
            <a:r>
              <a:rPr lang="en-US" sz="1400" dirty="0"/>
              <a:t>Guardian of Truth Foundation, 2005, pp. 60-63.</a:t>
            </a:r>
          </a:p>
        </p:txBody>
      </p:sp>
    </p:spTree>
    <p:extLst>
      <p:ext uri="{BB962C8B-B14F-4D97-AF65-F5344CB8AC3E}">
        <p14:creationId xmlns:p14="http://schemas.microsoft.com/office/powerpoint/2010/main" val="340068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0C083E-C4A9-4CA4-8339-A38B1B445081}"/>
              </a:ext>
            </a:extLst>
          </p:cNvPr>
          <p:cNvSpPr/>
          <p:nvPr/>
        </p:nvSpPr>
        <p:spPr bwMode="auto">
          <a:xfrm>
            <a:off x="2667000" y="2514600"/>
            <a:ext cx="8458200" cy="609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6" name="Slide Number Placeholder 5">
            <a:extLst>
              <a:ext uri="{FF2B5EF4-FFF2-40B4-BE49-F238E27FC236}">
                <a16:creationId xmlns:a16="http://schemas.microsoft.com/office/drawing/2014/main" id="{E71EF5FF-07A2-4069-8193-969D9375A79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F93815-0D5F-43E2-894B-9A17D93A7B2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9330" name="Rectangle 2">
            <a:extLst>
              <a:ext uri="{FF2B5EF4-FFF2-40B4-BE49-F238E27FC236}">
                <a16:creationId xmlns:a16="http://schemas.microsoft.com/office/drawing/2014/main" id="{DCA48673-D09B-4132-93B7-EB4653BC1A49}"/>
              </a:ext>
            </a:extLst>
          </p:cNvPr>
          <p:cNvSpPr>
            <a:spLocks noGrp="1" noChangeArrowheads="1"/>
          </p:cNvSpPr>
          <p:nvPr>
            <p:ph type="title"/>
          </p:nvPr>
        </p:nvSpPr>
        <p:spPr/>
        <p:txBody>
          <a:bodyPr/>
          <a:lstStyle/>
          <a:p>
            <a:r>
              <a:rPr lang="en-US" altLang="en-US" sz="4400"/>
              <a:t>There is a Place For IMPACT!</a:t>
            </a:r>
          </a:p>
        </p:txBody>
      </p:sp>
      <p:sp>
        <p:nvSpPr>
          <p:cNvPr id="99331" name="Rectangle 3">
            <a:extLst>
              <a:ext uri="{FF2B5EF4-FFF2-40B4-BE49-F238E27FC236}">
                <a16:creationId xmlns:a16="http://schemas.microsoft.com/office/drawing/2014/main" id="{0FDD392B-3676-49C5-9A19-B6EC9DB4278A}"/>
              </a:ext>
            </a:extLst>
          </p:cNvPr>
          <p:cNvSpPr>
            <a:spLocks noGrp="1" noChangeArrowheads="1"/>
          </p:cNvSpPr>
          <p:nvPr>
            <p:ph type="body" idx="1"/>
          </p:nvPr>
        </p:nvSpPr>
        <p:spPr/>
        <p:txBody>
          <a:bodyPr/>
          <a:lstStyle/>
          <a:p>
            <a:r>
              <a:rPr lang="en-US" altLang="en-US" b="1" dirty="0" err="1">
                <a:latin typeface="Arial" panose="020B0604020202020204" pitchFamily="34" charset="0"/>
              </a:rPr>
              <a:t>Eze</a:t>
            </a:r>
            <a:r>
              <a:rPr lang="en-US" altLang="en-US" b="1" dirty="0">
                <a:latin typeface="Arial" panose="020B0604020202020204" pitchFamily="34" charset="0"/>
              </a:rPr>
              <a:t> 6:11, “Thus says the Lord GOD: ‘Pound your fists and stamp your feet, and say, ‘Alas, for all the evil abominations of the house of Israel! For they shall fall by the sword, by famine, and by pestilence.</a:t>
            </a:r>
          </a:p>
        </p:txBody>
      </p:sp>
      <p:sp>
        <p:nvSpPr>
          <p:cNvPr id="99333" name="Text Box 5">
            <a:extLst>
              <a:ext uri="{FF2B5EF4-FFF2-40B4-BE49-F238E27FC236}">
                <a16:creationId xmlns:a16="http://schemas.microsoft.com/office/drawing/2014/main" id="{1732EE7E-0C6D-4E21-99C6-09F42963F94E}"/>
              </a:ext>
            </a:extLst>
          </p:cNvPr>
          <p:cNvSpPr txBox="1">
            <a:spLocks noChangeArrowheads="1"/>
          </p:cNvSpPr>
          <p:nvPr/>
        </p:nvSpPr>
        <p:spPr bwMode="auto">
          <a:xfrm>
            <a:off x="3184525" y="5851525"/>
            <a:ext cx="6549742" cy="70788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normalizeH="0" baseline="0" noProof="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ignboard" pitchFamily="2" charset="0"/>
                <a:ea typeface="+mn-ea"/>
                <a:cs typeface="+mn-cs"/>
              </a:rPr>
              <a:t>IMPACT WITH INFORMATION!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p:cTn id="7" dur="500" fill="hold"/>
                                        <p:tgtEl>
                                          <p:spTgt spid="99333"/>
                                        </p:tgtEl>
                                        <p:attrNameLst>
                                          <p:attrName>ppt_w</p:attrName>
                                        </p:attrNameLst>
                                      </p:cBhvr>
                                      <p:tavLst>
                                        <p:tav tm="0">
                                          <p:val>
                                            <p:fltVal val="0"/>
                                          </p:val>
                                        </p:tav>
                                        <p:tav tm="100000">
                                          <p:val>
                                            <p:strVal val="#ppt_w"/>
                                          </p:val>
                                        </p:tav>
                                      </p:tavLst>
                                    </p:anim>
                                    <p:anim calcmode="lin" valueType="num">
                                      <p:cBhvr>
                                        <p:cTn id="8" dur="500" fill="hold"/>
                                        <p:tgtEl>
                                          <p:spTgt spid="993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3081EE-0D30-47BC-813A-F37B02F4238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F1257E-E1D4-4F61-BD76-DEA198407A2E}"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6082" name="Rectangle 2">
            <a:extLst>
              <a:ext uri="{FF2B5EF4-FFF2-40B4-BE49-F238E27FC236}">
                <a16:creationId xmlns:a16="http://schemas.microsoft.com/office/drawing/2014/main" id="{1A1E8CED-22FC-4382-A4C8-69BC9B0A6C6C}"/>
              </a:ext>
            </a:extLst>
          </p:cNvPr>
          <p:cNvSpPr>
            <a:spLocks noGrp="1" noChangeArrowheads="1"/>
          </p:cNvSpPr>
          <p:nvPr>
            <p:ph type="title"/>
          </p:nvPr>
        </p:nvSpPr>
        <p:spPr>
          <a:xfrm>
            <a:off x="3429000" y="-304800"/>
            <a:ext cx="7086600" cy="1447800"/>
          </a:xfrm>
        </p:spPr>
        <p:txBody>
          <a:bodyPr/>
          <a:lstStyle/>
          <a:p>
            <a:r>
              <a:rPr lang="en-US" altLang="en-US" dirty="0"/>
              <a:t>Did Paul Sin?</a:t>
            </a:r>
          </a:p>
        </p:txBody>
      </p:sp>
      <p:sp>
        <p:nvSpPr>
          <p:cNvPr id="46083" name="Rectangle 3">
            <a:extLst>
              <a:ext uri="{FF2B5EF4-FFF2-40B4-BE49-F238E27FC236}">
                <a16:creationId xmlns:a16="http://schemas.microsoft.com/office/drawing/2014/main" id="{8ED7244E-ECCB-4E6A-BF84-E4BFF641417B}"/>
              </a:ext>
            </a:extLst>
          </p:cNvPr>
          <p:cNvSpPr>
            <a:spLocks noGrp="1" noChangeArrowheads="1"/>
          </p:cNvSpPr>
          <p:nvPr>
            <p:ph type="body" idx="1"/>
          </p:nvPr>
        </p:nvSpPr>
        <p:spPr>
          <a:xfrm>
            <a:off x="2438400" y="838200"/>
            <a:ext cx="9372600" cy="5486400"/>
          </a:xfrm>
        </p:spPr>
        <p:txBody>
          <a:bodyPr/>
          <a:lstStyle/>
          <a:p>
            <a:pPr marL="0" indent="0">
              <a:lnSpc>
                <a:spcPct val="90000"/>
              </a:lnSpc>
              <a:buNone/>
            </a:pPr>
            <a:r>
              <a:rPr lang="en-US" altLang="en-US" dirty="0">
                <a:effectLst/>
                <a:latin typeface="Abadi Extra Light" panose="020B0204020104020204" pitchFamily="34" charset="0"/>
              </a:rPr>
              <a:t>“…Paul…continued his message until midnight…And in a window sat a certain young man named Eutychus, who was sinking into a deep sleep. He was overcome by sleep; and as Paul continued speaking, he fell down from the third story and was taken up dead” (Acts 20:7, 9)</a:t>
            </a:r>
          </a:p>
          <a:p>
            <a:pPr>
              <a:lnSpc>
                <a:spcPct val="90000"/>
              </a:lnSpc>
            </a:pPr>
            <a:r>
              <a:rPr lang="en-US" altLang="en-US" sz="3200" dirty="0">
                <a:effectLst/>
              </a:rPr>
              <a:t>Did Paul use too much “info” and not enough </a:t>
            </a:r>
            <a:r>
              <a:rPr lang="en-US" altLang="en-US" sz="3200" i="1" dirty="0">
                <a:effectLst/>
              </a:rPr>
              <a:t>impact?</a:t>
            </a:r>
          </a:p>
          <a:p>
            <a:pPr>
              <a:lnSpc>
                <a:spcPct val="90000"/>
              </a:lnSpc>
            </a:pPr>
            <a:r>
              <a:rPr lang="en-US" altLang="en-US" sz="3200" dirty="0">
                <a:effectLst/>
              </a:rPr>
              <a:t>Whose preaching saved more souls, Paul’s or Rick Warren’s?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6083">
                                            <p:txEl>
                                              <p:pRg st="1" end="1"/>
                                            </p:txEl>
                                          </p:spTgt>
                                        </p:tgtEl>
                                        <p:attrNameLst>
                                          <p:attrName>style.visibility</p:attrName>
                                        </p:attrNameLst>
                                      </p:cBhvr>
                                      <p:to>
                                        <p:strVal val="visible"/>
                                      </p:to>
                                    </p:set>
                                    <p:anim calcmode="lin" valueType="num">
                                      <p:cBhvr>
                                        <p:cTn id="7"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anim calcmode="lin" valueType="num">
                                      <p:cBhvr>
                                        <p:cTn id="15" dur="1000" fill="hold"/>
                                        <p:tgtEl>
                                          <p:spTgt spid="4608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4608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460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60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20FC911-B80B-431B-902E-49F1CECC527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B33A0-068D-43D8-81F9-4F66D662437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58377" name="Picture 9" descr="property4">
            <a:extLst>
              <a:ext uri="{FF2B5EF4-FFF2-40B4-BE49-F238E27FC236}">
                <a16:creationId xmlns:a16="http://schemas.microsoft.com/office/drawing/2014/main" id="{D8A0A9C7-056F-41F4-A2AE-8E03FF007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7086600" cy="3951288"/>
          </a:xfrm>
          <a:prstGeom prst="rect">
            <a:avLst/>
          </a:prstGeom>
          <a:noFill/>
          <a:extLst>
            <a:ext uri="{909E8E84-426E-40DD-AFC4-6F175D3DCCD1}">
              <a14:hiddenFill xmlns:a14="http://schemas.microsoft.com/office/drawing/2010/main">
                <a:solidFill>
                  <a:srgbClr val="FFFFFF"/>
                </a:solidFill>
              </a14:hiddenFill>
            </a:ext>
          </a:extLst>
        </p:spPr>
      </p:pic>
      <p:sp>
        <p:nvSpPr>
          <p:cNvPr id="58370" name="Rectangle 2">
            <a:extLst>
              <a:ext uri="{FF2B5EF4-FFF2-40B4-BE49-F238E27FC236}">
                <a16:creationId xmlns:a16="http://schemas.microsoft.com/office/drawing/2014/main" id="{6AD43915-31FB-4D8B-A444-64ECEE36CD6D}"/>
              </a:ext>
            </a:extLst>
          </p:cNvPr>
          <p:cNvSpPr>
            <a:spLocks noGrp="1" noChangeArrowheads="1"/>
          </p:cNvSpPr>
          <p:nvPr>
            <p:ph type="title"/>
          </p:nvPr>
        </p:nvSpPr>
        <p:spPr>
          <a:xfrm>
            <a:off x="3429000" y="0"/>
            <a:ext cx="7086600" cy="2514600"/>
          </a:xfrm>
          <a:solidFill>
            <a:schemeClr val="bg2">
              <a:alpha val="50000"/>
            </a:schemeClr>
          </a:solidFill>
          <a:ln/>
        </p:spPr>
        <p:txBody>
          <a:bodyPr/>
          <a:lstStyle/>
          <a:p>
            <a:pPr algn="ctr"/>
            <a:r>
              <a:rPr lang="en-US" altLang="en-US" sz="4400" dirty="0">
                <a:effectLst>
                  <a:outerShdw blurRad="38100" dist="38100" dir="2700000" algn="tl">
                    <a:srgbClr val="FFFFFF"/>
                  </a:outerShdw>
                </a:effectLst>
              </a:rPr>
              <a:t>“IMPACT” Void of “INFORMATION”</a:t>
            </a:r>
          </a:p>
        </p:txBody>
      </p:sp>
      <p:sp>
        <p:nvSpPr>
          <p:cNvPr id="58372" name="Text Box 4">
            <a:extLst>
              <a:ext uri="{FF2B5EF4-FFF2-40B4-BE49-F238E27FC236}">
                <a16:creationId xmlns:a16="http://schemas.microsoft.com/office/drawing/2014/main" id="{530777F2-69FF-4B27-8BE2-251011FEB690}"/>
              </a:ext>
            </a:extLst>
          </p:cNvPr>
          <p:cNvSpPr txBox="1">
            <a:spLocks noChangeArrowheads="1"/>
          </p:cNvSpPr>
          <p:nvPr/>
        </p:nvSpPr>
        <p:spPr bwMode="auto">
          <a:xfrm>
            <a:off x="3352800" y="2514601"/>
            <a:ext cx="7162800" cy="3960813"/>
          </a:xfrm>
          <a:prstGeom prst="rect">
            <a:avLst/>
          </a:prstGeom>
          <a:solidFill>
            <a:srgbClr val="000000"/>
          </a:solidFill>
          <a:ln w="254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We don't care about religion!</a:t>
            </a:r>
            <a:b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b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There...got your attention. What we do care about is relationships - your relationship with God and others, including family, friends and work colleagues. Jesus said that's what being a Christian is all about - God first, others second. Keep that simple principle in mind, and you can cover all Ten Commandments. </a:t>
            </a:r>
          </a:p>
        </p:txBody>
      </p:sp>
      <p:pic>
        <p:nvPicPr>
          <p:cNvPr id="8" name="Picture 4" descr="logo">
            <a:extLst>
              <a:ext uri="{FF2B5EF4-FFF2-40B4-BE49-F238E27FC236}">
                <a16:creationId xmlns:a16="http://schemas.microsoft.com/office/drawing/2014/main" id="{F44AFAB4-DDE9-4FC3-85D6-3ABDD8B0E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19" y="4114800"/>
            <a:ext cx="1725613"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A997A2E7-1248-4A24-8E29-FFB59BAABF78}"/>
              </a:ext>
            </a:extLst>
          </p:cNvPr>
          <p:cNvSpPr txBox="1">
            <a:spLocks noChangeArrowheads="1"/>
          </p:cNvSpPr>
          <p:nvPr/>
        </p:nvSpPr>
        <p:spPr bwMode="auto">
          <a:xfrm>
            <a:off x="612720" y="3584080"/>
            <a:ext cx="1643063" cy="3968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cap="sq">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Arlington, TX</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a:extLst>
              <a:ext uri="{FF2B5EF4-FFF2-40B4-BE49-F238E27FC236}">
                <a16:creationId xmlns:a16="http://schemas.microsoft.com/office/drawing/2014/main" id="{E2BA7E98-C7C0-40B3-95C1-5A647702DCE8}"/>
              </a:ext>
            </a:extLst>
          </p:cNvPr>
          <p:cNvSpPr>
            <a:spLocks noGrp="1" noChangeArrowheads="1"/>
          </p:cNvSpPr>
          <p:nvPr>
            <p:ph type="title"/>
          </p:nvPr>
        </p:nvSpPr>
        <p:spPr/>
        <p:txBody>
          <a:bodyPr/>
          <a:lstStyle/>
          <a:p>
            <a:r>
              <a:rPr lang="en-US" altLang="en-US" sz="4400" dirty="0"/>
              <a:t>“INFORMATION” or “NONSENSE”?</a:t>
            </a:r>
          </a:p>
        </p:txBody>
      </p:sp>
      <p:sp>
        <p:nvSpPr>
          <p:cNvPr id="59397" name="Text Box 5">
            <a:extLst>
              <a:ext uri="{FF2B5EF4-FFF2-40B4-BE49-F238E27FC236}">
                <a16:creationId xmlns:a16="http://schemas.microsoft.com/office/drawing/2014/main" id="{954052FB-E551-427D-9719-FAD0FAFFB9A6}"/>
              </a:ext>
            </a:extLst>
          </p:cNvPr>
          <p:cNvSpPr txBox="1">
            <a:spLocks noChangeArrowheads="1"/>
          </p:cNvSpPr>
          <p:nvPr/>
        </p:nvSpPr>
        <p:spPr bwMode="auto">
          <a:xfrm>
            <a:off x="3352800" y="1676401"/>
            <a:ext cx="8153400" cy="1825625"/>
          </a:xfrm>
          <a:prstGeom prst="rect">
            <a:avLst/>
          </a:prstGeom>
          <a:solidFill>
            <a:schemeClr val="bg2">
              <a:alpha val="80000"/>
            </a:schemeClr>
          </a:solidFill>
          <a:ln w="254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We believe that the Bible is the inspired Word of God - if it's not in there, then we don't place much weight on it. We try and make everything we do conform to the Bible. </a:t>
            </a:r>
          </a:p>
        </p:txBody>
      </p:sp>
      <p:sp>
        <p:nvSpPr>
          <p:cNvPr id="59400" name="Text Box 8">
            <a:extLst>
              <a:ext uri="{FF2B5EF4-FFF2-40B4-BE49-F238E27FC236}">
                <a16:creationId xmlns:a16="http://schemas.microsoft.com/office/drawing/2014/main" id="{E6A808EC-19F1-4578-95FD-3457DBC8A73B}"/>
              </a:ext>
            </a:extLst>
          </p:cNvPr>
          <p:cNvSpPr txBox="1">
            <a:spLocks noChangeArrowheads="1"/>
          </p:cNvSpPr>
          <p:nvPr/>
        </p:nvSpPr>
        <p:spPr bwMode="auto">
          <a:xfrm>
            <a:off x="3336926" y="3600450"/>
            <a:ext cx="5707063" cy="57943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cap="sq">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BUT ON THE SAME PAGE. . .</a:t>
            </a:r>
          </a:p>
        </p:txBody>
      </p:sp>
      <p:sp>
        <p:nvSpPr>
          <p:cNvPr id="59401" name="Text Box 9">
            <a:extLst>
              <a:ext uri="{FF2B5EF4-FFF2-40B4-BE49-F238E27FC236}">
                <a16:creationId xmlns:a16="http://schemas.microsoft.com/office/drawing/2014/main" id="{B1062EFD-A4CF-4070-9223-12E4BAB94F7C}"/>
              </a:ext>
            </a:extLst>
          </p:cNvPr>
          <p:cNvSpPr txBox="1">
            <a:spLocks noChangeArrowheads="1"/>
          </p:cNvSpPr>
          <p:nvPr/>
        </p:nvSpPr>
        <p:spPr bwMode="auto">
          <a:xfrm>
            <a:off x="3352800" y="4267201"/>
            <a:ext cx="8153400" cy="1384995"/>
          </a:xfrm>
          <a:prstGeom prst="rect">
            <a:avLst/>
          </a:prstGeom>
          <a:solidFill>
            <a:srgbClr val="000000">
              <a:alpha val="78999"/>
            </a:srgbClr>
          </a:solidFill>
          <a:ln w="254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We believe that </a:t>
            </a:r>
            <a:r>
              <a:rPr kumimoji="0" lang="en-US" alt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all that's needed to get a pre-paid ticket to heaven and have the power of God in you is to pray a prayer…</a:t>
            </a:r>
          </a:p>
        </p:txBody>
      </p:sp>
      <p:sp>
        <p:nvSpPr>
          <p:cNvPr id="59402" name="Text Box 10">
            <a:extLst>
              <a:ext uri="{FF2B5EF4-FFF2-40B4-BE49-F238E27FC236}">
                <a16:creationId xmlns:a16="http://schemas.microsoft.com/office/drawing/2014/main" id="{65DB9676-D6CD-43F1-AF64-1FDA1559FA8C}"/>
              </a:ext>
            </a:extLst>
          </p:cNvPr>
          <p:cNvSpPr txBox="1">
            <a:spLocks noChangeArrowheads="1"/>
          </p:cNvSpPr>
          <p:nvPr/>
        </p:nvSpPr>
        <p:spPr bwMode="auto">
          <a:xfrm>
            <a:off x="3325044" y="6019800"/>
            <a:ext cx="8181155" cy="51911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cap="sq">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Rockwell Extra Bold" panose="02060903040505020403" pitchFamily="18" charset="0"/>
                <a:ea typeface="+mn-ea"/>
                <a:cs typeface="+mn-cs"/>
              </a:rPr>
              <a:t>WHERE DOES THE BIBLE TEACH IT?</a:t>
            </a:r>
          </a:p>
        </p:txBody>
      </p:sp>
      <p:pic>
        <p:nvPicPr>
          <p:cNvPr id="10" name="Picture 4" descr="logo">
            <a:extLst>
              <a:ext uri="{FF2B5EF4-FFF2-40B4-BE49-F238E27FC236}">
                <a16:creationId xmlns:a16="http://schemas.microsoft.com/office/drawing/2014/main" id="{92A1F609-5772-4F6F-9938-811909D11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19" y="4114800"/>
            <a:ext cx="1725613" cy="274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5">
            <a:extLst>
              <a:ext uri="{FF2B5EF4-FFF2-40B4-BE49-F238E27FC236}">
                <a16:creationId xmlns:a16="http://schemas.microsoft.com/office/drawing/2014/main" id="{8715966E-578F-4779-859C-5C83C4B00719}"/>
              </a:ext>
            </a:extLst>
          </p:cNvPr>
          <p:cNvSpPr txBox="1">
            <a:spLocks noChangeArrowheads="1"/>
          </p:cNvSpPr>
          <p:nvPr/>
        </p:nvSpPr>
        <p:spPr bwMode="auto">
          <a:xfrm>
            <a:off x="612720" y="3584080"/>
            <a:ext cx="1643063" cy="3968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cap="sq">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Arlington, 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anim calcmode="lin" valueType="num">
                                      <p:cBhvr>
                                        <p:cTn id="7" dur="500" fill="hold"/>
                                        <p:tgtEl>
                                          <p:spTgt spid="59397"/>
                                        </p:tgtEl>
                                        <p:attrNameLst>
                                          <p:attrName>ppt_w</p:attrName>
                                        </p:attrNameLst>
                                      </p:cBhvr>
                                      <p:tavLst>
                                        <p:tav tm="0">
                                          <p:val>
                                            <p:fltVal val="0"/>
                                          </p:val>
                                        </p:tav>
                                        <p:tav tm="100000">
                                          <p:val>
                                            <p:strVal val="#ppt_w"/>
                                          </p:val>
                                        </p:tav>
                                      </p:tavLst>
                                    </p:anim>
                                    <p:anim calcmode="lin" valueType="num">
                                      <p:cBhvr>
                                        <p:cTn id="8" dur="500" fill="hold"/>
                                        <p:tgtEl>
                                          <p:spTgt spid="5939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iterate type="wd">
                                    <p:tmPct val="10000"/>
                                  </p:iterate>
                                  <p:childTnLst>
                                    <p:set>
                                      <p:cBhvr>
                                        <p:cTn id="12" dur="1" fill="hold">
                                          <p:stCondLst>
                                            <p:cond delay="0"/>
                                          </p:stCondLst>
                                        </p:cTn>
                                        <p:tgtEl>
                                          <p:spTgt spid="59400"/>
                                        </p:tgtEl>
                                        <p:attrNameLst>
                                          <p:attrName>style.visibility</p:attrName>
                                        </p:attrNameLst>
                                      </p:cBhvr>
                                      <p:to>
                                        <p:strVal val="visible"/>
                                      </p:to>
                                    </p:set>
                                    <p:anim calcmode="lin" valueType="num">
                                      <p:cBhvr>
                                        <p:cTn id="13" dur="500" fill="hold"/>
                                        <p:tgtEl>
                                          <p:spTgt spid="59400"/>
                                        </p:tgtEl>
                                        <p:attrNameLst>
                                          <p:attrName>ppt_w</p:attrName>
                                        </p:attrNameLst>
                                      </p:cBhvr>
                                      <p:tavLst>
                                        <p:tav tm="0">
                                          <p:val>
                                            <p:strVal val="(6*min(max(#ppt_w*#ppt_h,.3),1)-7.4)/-.7*#ppt_w"/>
                                          </p:val>
                                        </p:tav>
                                        <p:tav tm="100000">
                                          <p:val>
                                            <p:strVal val="#ppt_w"/>
                                          </p:val>
                                        </p:tav>
                                      </p:tavLst>
                                    </p:anim>
                                    <p:anim calcmode="lin" valueType="num">
                                      <p:cBhvr>
                                        <p:cTn id="14" dur="500" fill="hold"/>
                                        <p:tgtEl>
                                          <p:spTgt spid="59400"/>
                                        </p:tgtEl>
                                        <p:attrNameLst>
                                          <p:attrName>ppt_h</p:attrName>
                                        </p:attrNameLst>
                                      </p:cBhvr>
                                      <p:tavLst>
                                        <p:tav tm="0">
                                          <p:val>
                                            <p:strVal val="(6*min(max(#ppt_w*#ppt_h,.3),1)-7.4)/-.7*#ppt_h"/>
                                          </p:val>
                                        </p:tav>
                                        <p:tav tm="100000">
                                          <p:val>
                                            <p:strVal val="#ppt_h"/>
                                          </p:val>
                                        </p:tav>
                                      </p:tavLst>
                                    </p:anim>
                                    <p:anim calcmode="lin" valueType="num">
                                      <p:cBhvr>
                                        <p:cTn id="15" dur="500" fill="hold"/>
                                        <p:tgtEl>
                                          <p:spTgt spid="59400"/>
                                        </p:tgtEl>
                                        <p:attrNameLst>
                                          <p:attrName>ppt_x</p:attrName>
                                        </p:attrNameLst>
                                      </p:cBhvr>
                                      <p:tavLst>
                                        <p:tav tm="0">
                                          <p:val>
                                            <p:fltVal val="0.5"/>
                                          </p:val>
                                        </p:tav>
                                        <p:tav tm="100000">
                                          <p:val>
                                            <p:strVal val="#ppt_x"/>
                                          </p:val>
                                        </p:tav>
                                      </p:tavLst>
                                    </p:anim>
                                    <p:anim calcmode="lin" valueType="num">
                                      <p:cBhvr>
                                        <p:cTn id="16" dur="500" fill="hold"/>
                                        <p:tgtEl>
                                          <p:spTgt spid="59400"/>
                                        </p:tgtEl>
                                        <p:attrNameLst>
                                          <p:attrName>ppt_y</p:attrName>
                                        </p:attrNameLst>
                                      </p:cBhvr>
                                      <p:tavLst>
                                        <p:tav tm="0">
                                          <p:val>
                                            <p:strVal val="1+(6*min(max(#ppt_w*#ppt_h,.3),1)-7.4)/-.7*#ppt_h/2"/>
                                          </p:val>
                                        </p:tav>
                                        <p:tav tm="100000">
                                          <p:val>
                                            <p:strVal val="#ppt_y"/>
                                          </p:val>
                                        </p:tav>
                                      </p:tavLst>
                                    </p:anim>
                                  </p:childTnLst>
                                </p:cTn>
                              </p:par>
                            </p:childTnLst>
                          </p:cTn>
                        </p:par>
                        <p:par>
                          <p:cTn id="17" fill="hold" nodeType="afterGroup">
                            <p:stCondLst>
                              <p:cond delay="850"/>
                            </p:stCondLst>
                            <p:childTnLst>
                              <p:par>
                                <p:cTn id="18" presetID="23" presetClass="entr" presetSubtype="16" fill="hold" grpId="0" nodeType="afterEffect">
                                  <p:stCondLst>
                                    <p:cond delay="0"/>
                                  </p:stCondLst>
                                  <p:childTnLst>
                                    <p:set>
                                      <p:cBhvr>
                                        <p:cTn id="19" dur="1" fill="hold">
                                          <p:stCondLst>
                                            <p:cond delay="0"/>
                                          </p:stCondLst>
                                        </p:cTn>
                                        <p:tgtEl>
                                          <p:spTgt spid="59401"/>
                                        </p:tgtEl>
                                        <p:attrNameLst>
                                          <p:attrName>style.visibility</p:attrName>
                                        </p:attrNameLst>
                                      </p:cBhvr>
                                      <p:to>
                                        <p:strVal val="visible"/>
                                      </p:to>
                                    </p:set>
                                    <p:anim calcmode="lin" valueType="num">
                                      <p:cBhvr>
                                        <p:cTn id="20" dur="500" fill="hold"/>
                                        <p:tgtEl>
                                          <p:spTgt spid="59401"/>
                                        </p:tgtEl>
                                        <p:attrNameLst>
                                          <p:attrName>ppt_w</p:attrName>
                                        </p:attrNameLst>
                                      </p:cBhvr>
                                      <p:tavLst>
                                        <p:tav tm="0">
                                          <p:val>
                                            <p:fltVal val="0"/>
                                          </p:val>
                                        </p:tav>
                                        <p:tav tm="100000">
                                          <p:val>
                                            <p:strVal val="#ppt_w"/>
                                          </p:val>
                                        </p:tav>
                                      </p:tavLst>
                                    </p:anim>
                                    <p:anim calcmode="lin" valueType="num">
                                      <p:cBhvr>
                                        <p:cTn id="21" dur="500" fill="hold"/>
                                        <p:tgtEl>
                                          <p:spTgt spid="59401"/>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9402"/>
                                        </p:tgtEl>
                                        <p:attrNameLst>
                                          <p:attrName>style.visibility</p:attrName>
                                        </p:attrNameLst>
                                      </p:cBhvr>
                                      <p:to>
                                        <p:strVal val="visible"/>
                                      </p:to>
                                    </p:set>
                                    <p:animEffect transition="in" filter="fade">
                                      <p:cBhvr>
                                        <p:cTn id="26" dur="1000"/>
                                        <p:tgtEl>
                                          <p:spTgt spid="59402"/>
                                        </p:tgtEl>
                                      </p:cBhvr>
                                    </p:animEffect>
                                    <p:anim calcmode="lin" valueType="num">
                                      <p:cBhvr>
                                        <p:cTn id="27" dur="1000" fill="hold"/>
                                        <p:tgtEl>
                                          <p:spTgt spid="59402"/>
                                        </p:tgtEl>
                                        <p:attrNameLst>
                                          <p:attrName>ppt_x</p:attrName>
                                        </p:attrNameLst>
                                      </p:cBhvr>
                                      <p:tavLst>
                                        <p:tav tm="0">
                                          <p:val>
                                            <p:strVal val="#ppt_x"/>
                                          </p:val>
                                        </p:tav>
                                        <p:tav tm="100000">
                                          <p:val>
                                            <p:strVal val="#ppt_x"/>
                                          </p:val>
                                        </p:tav>
                                      </p:tavLst>
                                    </p:anim>
                                    <p:anim calcmode="lin" valueType="num">
                                      <p:cBhvr>
                                        <p:cTn id="28" dur="1000" fill="hold"/>
                                        <p:tgtEl>
                                          <p:spTgt spid="594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p:bldP spid="59400" grpId="0"/>
      <p:bldP spid="59401" grpId="0" animBg="1"/>
      <p:bldP spid="594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64449EEC-2358-4CC7-A931-ADB46B54A5C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6662AD-19EF-452F-9ACF-6576B850929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1443" name="Text Box 3">
            <a:extLst>
              <a:ext uri="{FF2B5EF4-FFF2-40B4-BE49-F238E27FC236}">
                <a16:creationId xmlns:a16="http://schemas.microsoft.com/office/drawing/2014/main" id="{41EBFCA3-1C27-4AC6-8DF4-90B010C9D45B}"/>
              </a:ext>
            </a:extLst>
          </p:cNvPr>
          <p:cNvSpPr txBox="1">
            <a:spLocks noChangeArrowheads="1"/>
          </p:cNvSpPr>
          <p:nvPr/>
        </p:nvSpPr>
        <p:spPr bwMode="auto">
          <a:xfrm>
            <a:off x="3352800" y="1676401"/>
            <a:ext cx="7924800" cy="1825625"/>
          </a:xfrm>
          <a:prstGeom prst="rect">
            <a:avLst/>
          </a:prstGeom>
          <a:solidFill>
            <a:schemeClr val="bg2">
              <a:alpha val="80000"/>
            </a:schemeClr>
          </a:solidFill>
          <a:ln w="254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We believe that the Bible is the inspired Word of God - if it's not in there, then we don't place much weight on it. We try and make everything we do conform to the Bible. </a:t>
            </a:r>
          </a:p>
        </p:txBody>
      </p:sp>
      <p:pic>
        <p:nvPicPr>
          <p:cNvPr id="61444" name="Picture 4" descr="logo">
            <a:extLst>
              <a:ext uri="{FF2B5EF4-FFF2-40B4-BE49-F238E27FC236}">
                <a16:creationId xmlns:a16="http://schemas.microsoft.com/office/drawing/2014/main" id="{F231A1EF-3FDB-4E76-8B43-8FF221D0B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19" y="4114800"/>
            <a:ext cx="1725613" cy="2743200"/>
          </a:xfrm>
          <a:prstGeom prst="rect">
            <a:avLst/>
          </a:prstGeom>
          <a:noFill/>
          <a:extLst>
            <a:ext uri="{909E8E84-426E-40DD-AFC4-6F175D3DCCD1}">
              <a14:hiddenFill xmlns:a14="http://schemas.microsoft.com/office/drawing/2010/main">
                <a:solidFill>
                  <a:srgbClr val="FFFFFF"/>
                </a:solidFill>
              </a14:hiddenFill>
            </a:ext>
          </a:extLst>
        </p:spPr>
      </p:pic>
      <p:sp>
        <p:nvSpPr>
          <p:cNvPr id="61445" name="Text Box 5">
            <a:extLst>
              <a:ext uri="{FF2B5EF4-FFF2-40B4-BE49-F238E27FC236}">
                <a16:creationId xmlns:a16="http://schemas.microsoft.com/office/drawing/2014/main" id="{F99983F0-A1B0-4A93-A6A6-700ACFD90DFC}"/>
              </a:ext>
            </a:extLst>
          </p:cNvPr>
          <p:cNvSpPr txBox="1">
            <a:spLocks noChangeArrowheads="1"/>
          </p:cNvSpPr>
          <p:nvPr/>
        </p:nvSpPr>
        <p:spPr bwMode="auto">
          <a:xfrm>
            <a:off x="612720" y="3584080"/>
            <a:ext cx="1643063" cy="3968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cap="sq">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Arlington, TX</a:t>
            </a:r>
          </a:p>
        </p:txBody>
      </p:sp>
      <p:sp>
        <p:nvSpPr>
          <p:cNvPr id="61447" name="Text Box 7">
            <a:extLst>
              <a:ext uri="{FF2B5EF4-FFF2-40B4-BE49-F238E27FC236}">
                <a16:creationId xmlns:a16="http://schemas.microsoft.com/office/drawing/2014/main" id="{57173D22-74D8-4E67-BAC2-4E044D6D7CBE}"/>
              </a:ext>
            </a:extLst>
          </p:cNvPr>
          <p:cNvSpPr txBox="1">
            <a:spLocks noChangeArrowheads="1"/>
          </p:cNvSpPr>
          <p:nvPr/>
        </p:nvSpPr>
        <p:spPr bwMode="auto">
          <a:xfrm>
            <a:off x="3276600" y="4605338"/>
            <a:ext cx="8001000" cy="2252662"/>
          </a:xfrm>
          <a:prstGeom prst="rect">
            <a:avLst/>
          </a:prstGeom>
          <a:solidFill>
            <a:srgbClr val="000000">
              <a:alpha val="78999"/>
            </a:srgbClr>
          </a:solidFill>
          <a:ln w="254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We invite you to visit us at our 31-acre facility! There's something for the whole family, at one location. 60,000 sq. ft. facility - Athletic Fields - Tennis Court -</a:t>
            </a:r>
            <a:br>
              <a:rPr kumimoji="0" lang="en-US" altLang="en-US" sz="28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Gymnasium - Swimming Pool - Fishing Pond</a:t>
            </a:r>
          </a:p>
        </p:txBody>
      </p:sp>
      <p:sp>
        <p:nvSpPr>
          <p:cNvPr id="61449" name="WordArt 9">
            <a:extLst>
              <a:ext uri="{FF2B5EF4-FFF2-40B4-BE49-F238E27FC236}">
                <a16:creationId xmlns:a16="http://schemas.microsoft.com/office/drawing/2014/main" id="{82387324-89E7-497D-9A15-270223A1233F}"/>
              </a:ext>
            </a:extLst>
          </p:cNvPr>
          <p:cNvSpPr>
            <a:spLocks noChangeArrowheads="1" noChangeShapeType="1" noTextEdit="1"/>
          </p:cNvSpPr>
          <p:nvPr/>
        </p:nvSpPr>
        <p:spPr bwMode="auto">
          <a:xfrm>
            <a:off x="3809999" y="3584080"/>
            <a:ext cx="6252995"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1" baseline="0" noProof="0" dirty="0">
                <a:ln w="12700">
                  <a:solidFill>
                    <a:srgbClr val="AACACA"/>
                  </a:solidFill>
                  <a:prstDash val="solid"/>
                </a:ln>
                <a:pattFill prst="ltDnDiag">
                  <a:fgClr>
                    <a:srgbClr val="AACACA">
                      <a:lumMod val="60000"/>
                      <a:lumOff val="40000"/>
                    </a:srgbClr>
                  </a:fgClr>
                  <a:bgClr>
                    <a:srgbClr val="99CCFF"/>
                  </a:bgClr>
                </a:pattFill>
                <a:effectLst/>
                <a:uLnTx/>
                <a:uFillTx/>
                <a:latin typeface="Times New Roman" panose="02020603050405020304" pitchFamily="18" charset="0"/>
                <a:ea typeface="+mn-ea"/>
                <a:cs typeface="Times New Roman" panose="02020603050405020304" pitchFamily="18" charset="0"/>
              </a:rPr>
              <a:t>WHERE IS THAT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1" baseline="0" noProof="0" dirty="0">
                <a:ln w="12700">
                  <a:solidFill>
                    <a:srgbClr val="AACACA"/>
                  </a:solidFill>
                  <a:prstDash val="solid"/>
                </a:ln>
                <a:pattFill prst="ltDnDiag">
                  <a:fgClr>
                    <a:srgbClr val="AACACA">
                      <a:lumMod val="60000"/>
                      <a:lumOff val="40000"/>
                    </a:srgbClr>
                  </a:fgClr>
                  <a:bgClr>
                    <a:srgbClr val="99CCFF"/>
                  </a:bgClr>
                </a:pattFill>
                <a:effectLst/>
                <a:uLnTx/>
                <a:uFillTx/>
                <a:latin typeface="Times New Roman" panose="02020603050405020304" pitchFamily="18" charset="0"/>
                <a:ea typeface="+mn-ea"/>
                <a:cs typeface="Times New Roman" panose="02020603050405020304" pitchFamily="18" charset="0"/>
              </a:rPr>
              <a:t>PASSAGE?</a:t>
            </a:r>
          </a:p>
        </p:txBody>
      </p:sp>
      <p:sp>
        <p:nvSpPr>
          <p:cNvPr id="61450" name="AutoShape 10">
            <a:extLst>
              <a:ext uri="{FF2B5EF4-FFF2-40B4-BE49-F238E27FC236}">
                <a16:creationId xmlns:a16="http://schemas.microsoft.com/office/drawing/2014/main" id="{79721786-D8C5-483E-B8ED-DAFD7AA8CDC9}"/>
              </a:ext>
            </a:extLst>
          </p:cNvPr>
          <p:cNvSpPr>
            <a:spLocks noChangeArrowheads="1"/>
          </p:cNvSpPr>
          <p:nvPr/>
        </p:nvSpPr>
        <p:spPr bwMode="auto">
          <a:xfrm>
            <a:off x="2743200" y="3124200"/>
            <a:ext cx="533400" cy="2286000"/>
          </a:xfrm>
          <a:prstGeom prst="curvedRightArrow">
            <a:avLst>
              <a:gd name="adj1" fmla="val 85714"/>
              <a:gd name="adj2" fmla="val 171429"/>
              <a:gd name="adj3" fmla="val 33333"/>
            </a:avLst>
          </a:prstGeom>
          <a:solidFill>
            <a:srgbClr val="000000"/>
          </a:solidFill>
          <a:ln w="254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 name="Rectangle 4">
            <a:extLst>
              <a:ext uri="{FF2B5EF4-FFF2-40B4-BE49-F238E27FC236}">
                <a16:creationId xmlns:a16="http://schemas.microsoft.com/office/drawing/2014/main" id="{D41CF552-EEA9-47A9-BABA-D0FD13BF2A6C}"/>
              </a:ext>
            </a:extLst>
          </p:cNvPr>
          <p:cNvSpPr>
            <a:spLocks noGrp="1" noChangeArrowheads="1"/>
          </p:cNvSpPr>
          <p:nvPr>
            <p:ph type="title"/>
          </p:nvPr>
        </p:nvSpPr>
        <p:spPr>
          <a:xfrm>
            <a:off x="2540000" y="228600"/>
            <a:ext cx="9448800" cy="1447800"/>
          </a:xfrm>
        </p:spPr>
        <p:txBody>
          <a:bodyPr/>
          <a:lstStyle/>
          <a:p>
            <a:r>
              <a:rPr lang="en-US" altLang="en-US" sz="4400" dirty="0"/>
              <a:t>“INFORMATION” or “NONSENSE”?</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B0A13-4906-42DE-B298-28834CBE0682}"/>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64C6A089-D19C-4CD9-915E-67E30F6AA01F}"/>
              </a:ext>
            </a:extLst>
          </p:cNvPr>
          <p:cNvSpPr>
            <a:spLocks noGrp="1"/>
          </p:cNvSpPr>
          <p:nvPr>
            <p:ph sz="half" idx="1"/>
          </p:nvPr>
        </p:nvSpPr>
        <p:spPr/>
        <p:txBody>
          <a:bodyPr/>
          <a:lstStyle/>
          <a:p>
            <a:pPr marL="0" indent="0">
              <a:buNone/>
            </a:pPr>
            <a:r>
              <a:rPr lang="en-US" dirty="0">
                <a:effectLst/>
                <a:latin typeface="Candara" panose="020E0502030303020204" pitchFamily="34" charset="0"/>
              </a:rPr>
              <a:t>“JESUS PLUS NOTHING. WE'RE ALL ABOUT RELATIONSHIP WITH JESUS CHRIST, NOT LEGALISTIC, RELIGIOUS RULES.”</a:t>
            </a:r>
          </a:p>
          <a:p>
            <a:endParaRPr lang="en-US" dirty="0"/>
          </a:p>
        </p:txBody>
      </p:sp>
      <p:pic>
        <p:nvPicPr>
          <p:cNvPr id="8" name="Content Placeholder 7">
            <a:extLst>
              <a:ext uri="{FF2B5EF4-FFF2-40B4-BE49-F238E27FC236}">
                <a16:creationId xmlns:a16="http://schemas.microsoft.com/office/drawing/2014/main" id="{1ACE7F2B-FE4F-4DF1-9B3A-0CF81BFA854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13600" y="2728771"/>
            <a:ext cx="4749800" cy="2467257"/>
          </a:xfrm>
        </p:spPr>
      </p:pic>
      <p:sp>
        <p:nvSpPr>
          <p:cNvPr id="3" name="Slide Number Placeholder 2">
            <a:extLst>
              <a:ext uri="{FF2B5EF4-FFF2-40B4-BE49-F238E27FC236}">
                <a16:creationId xmlns:a16="http://schemas.microsoft.com/office/drawing/2014/main" id="{AD30ADA0-834F-47ED-B91D-EB6DFA82F565}"/>
              </a:ext>
            </a:extLst>
          </p:cNvPr>
          <p:cNvSpPr>
            <a:spLocks noGrp="1"/>
          </p:cNvSpPr>
          <p:nvPr>
            <p:ph type="sldNum" sz="quarter" idx="12"/>
          </p:nvPr>
        </p:nvSpPr>
        <p:spPr/>
        <p:txBody>
          <a:bodyPr/>
          <a:lstStyle/>
          <a:p>
            <a:fld id="{B225E5EB-462A-4850-8A07-89A7F500CC35}" type="slidenum">
              <a:rPr lang="en-US" altLang="en-US" smtClean="0"/>
              <a:pPr/>
              <a:t>25</a:t>
            </a:fld>
            <a:endParaRPr lang="en-US" altLang="en-US"/>
          </a:p>
        </p:txBody>
      </p:sp>
    </p:spTree>
    <p:extLst>
      <p:ext uri="{BB962C8B-B14F-4D97-AF65-F5344CB8AC3E}">
        <p14:creationId xmlns:p14="http://schemas.microsoft.com/office/powerpoint/2010/main" val="1734530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D6C78-B502-4843-BCE6-06DC35B5190F}"/>
              </a:ext>
            </a:extLst>
          </p:cNvPr>
          <p:cNvSpPr>
            <a:spLocks noGrp="1"/>
          </p:cNvSpPr>
          <p:nvPr>
            <p:ph type="title"/>
          </p:nvPr>
        </p:nvSpPr>
        <p:spPr>
          <a:xfrm>
            <a:off x="7751929" y="4961926"/>
            <a:ext cx="3800141" cy="1437287"/>
          </a:xfrm>
        </p:spPr>
        <p:txBody>
          <a:bodyPr>
            <a:normAutofit/>
          </a:bodyPr>
          <a:lstStyle/>
          <a:p>
            <a:r>
              <a:rPr lang="en-US" sz="3600" b="1" spc="600" dirty="0">
                <a:solidFill>
                  <a:schemeClr val="accent6">
                    <a:lumMod val="50000"/>
                  </a:schemeClr>
                </a:solidFill>
              </a:rPr>
              <a:t>Matthew 7</a:t>
            </a:r>
          </a:p>
        </p:txBody>
      </p:sp>
      <p:sp>
        <p:nvSpPr>
          <p:cNvPr id="5" name="Slide Number Placeholder 4">
            <a:extLst>
              <a:ext uri="{FF2B5EF4-FFF2-40B4-BE49-F238E27FC236}">
                <a16:creationId xmlns:a16="http://schemas.microsoft.com/office/drawing/2014/main" id="{6F280D08-7E0A-4A10-9BF1-4ADBD2C3ABF5}"/>
              </a:ext>
            </a:extLst>
          </p:cNvPr>
          <p:cNvSpPr>
            <a:spLocks noGrp="1"/>
          </p:cNvSpPr>
          <p:nvPr>
            <p:ph type="sldNum" sz="quarter" idx="4294967295"/>
          </p:nvPr>
        </p:nvSpPr>
        <p:spPr>
          <a:xfrm>
            <a:off x="9652000" y="6399213"/>
            <a:ext cx="2540000" cy="457200"/>
          </a:xfrm>
        </p:spPr>
        <p:txBody>
          <a:bodyPr/>
          <a:lstStyle/>
          <a:p>
            <a:fld id="{018036BE-267E-4143-B2D5-2C0D8D63445B}" type="slidenum">
              <a:rPr lang="en-US" altLang="en-US" smtClean="0"/>
              <a:pPr/>
              <a:t>26</a:t>
            </a:fld>
            <a:endParaRPr lang="en-US" altLang="en-US"/>
          </a:p>
        </p:txBody>
      </p:sp>
      <p:pic>
        <p:nvPicPr>
          <p:cNvPr id="9" name="Picture 8">
            <a:extLst>
              <a:ext uri="{FF2B5EF4-FFF2-40B4-BE49-F238E27FC236}">
                <a16:creationId xmlns:a16="http://schemas.microsoft.com/office/drawing/2014/main" id="{4D7C7ECE-567B-471B-8D53-DC659A237A16}"/>
              </a:ext>
            </a:extLst>
          </p:cNvPr>
          <p:cNvPicPr>
            <a:picLocks noChangeAspect="1"/>
          </p:cNvPicPr>
          <p:nvPr/>
        </p:nvPicPr>
        <p:blipFill>
          <a:blip r:embed="rId3"/>
          <a:stretch>
            <a:fillRect/>
          </a:stretch>
        </p:blipFill>
        <p:spPr>
          <a:xfrm>
            <a:off x="161029" y="228600"/>
            <a:ext cx="11869941" cy="4852837"/>
          </a:xfrm>
          <a:prstGeom prst="rect">
            <a:avLst/>
          </a:prstGeom>
        </p:spPr>
      </p:pic>
    </p:spTree>
    <p:extLst>
      <p:ext uri="{BB962C8B-B14F-4D97-AF65-F5344CB8AC3E}">
        <p14:creationId xmlns:p14="http://schemas.microsoft.com/office/powerpoint/2010/main" val="34073053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32471640-02C4-4F84-B29C-8876078760FB}"/>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222127-7DB6-4510-B000-FC848428F83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8132" name="Rectangle 4">
            <a:extLst>
              <a:ext uri="{FF2B5EF4-FFF2-40B4-BE49-F238E27FC236}">
                <a16:creationId xmlns:a16="http://schemas.microsoft.com/office/drawing/2014/main" id="{066F81E4-913B-4CC3-BCF4-DDCFC58E655B}"/>
              </a:ext>
            </a:extLst>
          </p:cNvPr>
          <p:cNvSpPr>
            <a:spLocks noGrp="1" noChangeArrowheads="1"/>
          </p:cNvSpPr>
          <p:nvPr>
            <p:ph type="ctrTitle"/>
          </p:nvPr>
        </p:nvSpPr>
        <p:spPr/>
        <p:txBody>
          <a:bodyPr/>
          <a:lstStyle/>
          <a:p>
            <a:r>
              <a:rPr lang="en-US" altLang="en-US"/>
              <a:t>What Effect On </a:t>
            </a:r>
          </a:p>
        </p:txBody>
      </p:sp>
      <p:sp>
        <p:nvSpPr>
          <p:cNvPr id="48133" name="Rectangle 5">
            <a:extLst>
              <a:ext uri="{FF2B5EF4-FFF2-40B4-BE49-F238E27FC236}">
                <a16:creationId xmlns:a16="http://schemas.microsoft.com/office/drawing/2014/main" id="{2C85BA8D-B148-4615-BC6A-835EFA969BC7}"/>
              </a:ext>
            </a:extLst>
          </p:cNvPr>
          <p:cNvSpPr>
            <a:spLocks noGrp="1" noChangeArrowheads="1"/>
          </p:cNvSpPr>
          <p:nvPr>
            <p:ph type="subTitle" idx="1"/>
          </p:nvPr>
        </p:nvSpPr>
        <p:spPr/>
        <p:txBody>
          <a:bodyPr/>
          <a:lstStyle/>
          <a:p>
            <a:r>
              <a:rPr lang="en-US" altLang="en-US"/>
              <a:t>Churches of Christ</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grpId="1"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8133">
                                            <p:txEl>
                                              <p:pRg st="0" end="0"/>
                                            </p:txEl>
                                          </p:spTgt>
                                        </p:tgtEl>
                                        <p:attrNameLst>
                                          <p:attrName>ppt_x</p:attrName>
                                          <p:attrName>ppt_y</p:attrName>
                                        </p:attrNameLst>
                                      </p:cBhvr>
                                    </p:animMotion>
                                    <p:animRot by="1500000">
                                      <p:cBhvr>
                                        <p:cTn id="7" dur="125" fill="hold">
                                          <p:stCondLst>
                                            <p:cond delay="0"/>
                                          </p:stCondLst>
                                        </p:cTn>
                                        <p:tgtEl>
                                          <p:spTgt spid="48133">
                                            <p:txEl>
                                              <p:pRg st="0" end="0"/>
                                            </p:txEl>
                                          </p:spTgt>
                                        </p:tgtEl>
                                        <p:attrNameLst>
                                          <p:attrName>r</p:attrName>
                                        </p:attrNameLst>
                                      </p:cBhvr>
                                    </p:animRot>
                                    <p:animRot by="-1500000">
                                      <p:cBhvr>
                                        <p:cTn id="8" dur="125" fill="hold">
                                          <p:stCondLst>
                                            <p:cond delay="125"/>
                                          </p:stCondLst>
                                        </p:cTn>
                                        <p:tgtEl>
                                          <p:spTgt spid="48133">
                                            <p:txEl>
                                              <p:pRg st="0" end="0"/>
                                            </p:txEl>
                                          </p:spTgt>
                                        </p:tgtEl>
                                        <p:attrNameLst>
                                          <p:attrName>r</p:attrName>
                                        </p:attrNameLst>
                                      </p:cBhvr>
                                    </p:animRot>
                                    <p:animRot by="-1500000">
                                      <p:cBhvr>
                                        <p:cTn id="9" dur="125" fill="hold">
                                          <p:stCondLst>
                                            <p:cond delay="250"/>
                                          </p:stCondLst>
                                        </p:cTn>
                                        <p:tgtEl>
                                          <p:spTgt spid="48133">
                                            <p:txEl>
                                              <p:pRg st="0" end="0"/>
                                            </p:txEl>
                                          </p:spTgt>
                                        </p:tgtEl>
                                        <p:attrNameLst>
                                          <p:attrName>r</p:attrName>
                                        </p:attrNameLst>
                                      </p:cBhvr>
                                    </p:animRot>
                                    <p:animRot by="1500000">
                                      <p:cBhvr>
                                        <p:cTn id="10" dur="125" fill="hold">
                                          <p:stCondLst>
                                            <p:cond delay="375"/>
                                          </p:stCondLst>
                                        </p:cTn>
                                        <p:tgtEl>
                                          <p:spTgt spid="48133">
                                            <p:txEl>
                                              <p:pRg st="0" end="0"/>
                                            </p:txEl>
                                          </p:spTgt>
                                        </p:tgtEl>
                                        <p:attrNameLst>
                                          <p:attrName>r</p:attrName>
                                        </p:attrNameLst>
                                      </p:cBhvr>
                                    </p:animRot>
                                  </p:childTnLst>
                                </p:cTn>
                              </p:par>
                            </p:childTnLst>
                          </p:cTn>
                        </p:par>
                        <p:par>
                          <p:cTn id="11" fill="hold" nodeType="afterGroup">
                            <p:stCondLst>
                              <p:cond delay="1250"/>
                            </p:stCondLst>
                            <p:childTnLst>
                              <p:par>
                                <p:cTn id="12" presetID="9" presetClass="emph" presetSubtype="0" grpId="0" nodeType="afterEffect">
                                  <p:stCondLst>
                                    <p:cond delay="0"/>
                                  </p:stCondLst>
                                  <p:iterate type="lt">
                                    <p:tmAbs val="0"/>
                                  </p:iterate>
                                  <p:childTnLst>
                                    <p:set>
                                      <p:cBhvr rctx="PPT">
                                        <p:cTn id="13" dur="indefinite"/>
                                        <p:tgtEl>
                                          <p:spTgt spid="48133">
                                            <p:txEl>
                                              <p:pRg st="0" end="0"/>
                                            </p:txEl>
                                          </p:spTgt>
                                        </p:tgtEl>
                                        <p:attrNameLst>
                                          <p:attrName>style.opacity</p:attrName>
                                        </p:attrNameLst>
                                      </p:cBhvr>
                                      <p:to>
                                        <p:strVal val="0.5"/>
                                      </p:to>
                                    </p:set>
                                    <p:animEffect filter="image" prLst="opacity: 0.5">
                                      <p:cBhvr rctx="IE">
                                        <p:cTn id="14" dur="indefinite"/>
                                        <p:tgtEl>
                                          <p:spTgt spid="481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uild="p"/>
      <p:bldP spid="48133"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200F-F1BB-4CC1-BEA0-A9C40F0BF4A0}"/>
              </a:ext>
            </a:extLst>
          </p:cNvPr>
          <p:cNvSpPr>
            <a:spLocks noGrp="1"/>
          </p:cNvSpPr>
          <p:nvPr>
            <p:ph type="title"/>
          </p:nvPr>
        </p:nvSpPr>
        <p:spPr/>
        <p:txBody>
          <a:bodyPr/>
          <a:lstStyle/>
          <a:p>
            <a:r>
              <a:rPr lang="en-US" dirty="0"/>
              <a:t>Lordship &amp; Discipleship?</a:t>
            </a:r>
          </a:p>
        </p:txBody>
      </p:sp>
      <p:sp>
        <p:nvSpPr>
          <p:cNvPr id="3" name="Content Placeholder 2">
            <a:extLst>
              <a:ext uri="{FF2B5EF4-FFF2-40B4-BE49-F238E27FC236}">
                <a16:creationId xmlns:a16="http://schemas.microsoft.com/office/drawing/2014/main" id="{C5F1BA6D-F32E-429D-B4AB-174B06DB5A03}"/>
              </a:ext>
            </a:extLst>
          </p:cNvPr>
          <p:cNvSpPr>
            <a:spLocks noGrp="1"/>
          </p:cNvSpPr>
          <p:nvPr>
            <p:ph idx="1"/>
          </p:nvPr>
        </p:nvSpPr>
        <p:spPr>
          <a:xfrm>
            <a:off x="2286000" y="2366328"/>
            <a:ext cx="9906000" cy="3653472"/>
          </a:xfrm>
        </p:spPr>
        <p:txBody>
          <a:bodyPr/>
          <a:lstStyle/>
          <a:p>
            <a:r>
              <a:rPr lang="en-US" sz="4000" dirty="0"/>
              <a:t>“As disciples of Jesus, we surrender our lives to his Lordship. We rejoice in our adoption as God’s children, and each accepts the call to be holy and follow the example of Jesus.”</a:t>
            </a:r>
          </a:p>
        </p:txBody>
      </p:sp>
      <p:sp>
        <p:nvSpPr>
          <p:cNvPr id="4" name="Slide Number Placeholder 3">
            <a:extLst>
              <a:ext uri="{FF2B5EF4-FFF2-40B4-BE49-F238E27FC236}">
                <a16:creationId xmlns:a16="http://schemas.microsoft.com/office/drawing/2014/main" id="{974E02FB-E9EE-4E9C-BB6C-EF4712D515BE}"/>
              </a:ext>
            </a:extLst>
          </p:cNvPr>
          <p:cNvSpPr>
            <a:spLocks noGrp="1"/>
          </p:cNvSpPr>
          <p:nvPr>
            <p:ph type="sldNum" sz="quarter" idx="12"/>
          </p:nvPr>
        </p:nvSpPr>
        <p:spPr/>
        <p:txBody>
          <a:bodyPr/>
          <a:lstStyle/>
          <a:p>
            <a:fld id="{369F8D34-5DD6-49C2-946C-3BE126DFA6E2}" type="slidenum">
              <a:rPr lang="en-US" altLang="en-US" smtClean="0"/>
              <a:pPr/>
              <a:t>28</a:t>
            </a:fld>
            <a:endParaRPr lang="en-US" altLang="en-US" dirty="0"/>
          </a:p>
        </p:txBody>
      </p:sp>
      <p:sp>
        <p:nvSpPr>
          <p:cNvPr id="5" name="Rectangle 4">
            <a:extLst>
              <a:ext uri="{FF2B5EF4-FFF2-40B4-BE49-F238E27FC236}">
                <a16:creationId xmlns:a16="http://schemas.microsoft.com/office/drawing/2014/main" id="{36F11CDB-0CA3-4EF2-862E-863587AFCFA4}"/>
              </a:ext>
            </a:extLst>
          </p:cNvPr>
          <p:cNvSpPr/>
          <p:nvPr/>
        </p:nvSpPr>
        <p:spPr>
          <a:xfrm>
            <a:off x="2590800" y="1181725"/>
            <a:ext cx="9220200" cy="646331"/>
          </a:xfrm>
          <a:prstGeom prst="rect">
            <a:avLst/>
          </a:prstGeom>
        </p:spPr>
        <p:txBody>
          <a:bodyPr wrap="square">
            <a:spAutoFit/>
          </a:bodyPr>
          <a:lstStyle/>
          <a:p>
            <a:r>
              <a:rPr lang="en-US" altLang="en-US" sz="3600" cap="small" dirty="0">
                <a:ln w="0">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Gill Sans Ultra Bold Condensed"/>
                <a:ea typeface="+mj-ea"/>
                <a:cs typeface="+mj-cs"/>
              </a:rPr>
              <a:t>San Diego Church of Christ</a:t>
            </a:r>
            <a:endParaRPr lang="en-US" sz="1400" cap="small" dirty="0">
              <a:ln w="0">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Rectangle 5">
            <a:extLst>
              <a:ext uri="{FF2B5EF4-FFF2-40B4-BE49-F238E27FC236}">
                <a16:creationId xmlns:a16="http://schemas.microsoft.com/office/drawing/2014/main" id="{32E88F98-AC3D-4475-8D7B-226BC218665A}"/>
              </a:ext>
            </a:extLst>
          </p:cNvPr>
          <p:cNvSpPr/>
          <p:nvPr/>
        </p:nvSpPr>
        <p:spPr>
          <a:xfrm>
            <a:off x="6198981" y="5491609"/>
            <a:ext cx="5590248" cy="369332"/>
          </a:xfrm>
          <a:prstGeom prst="rect">
            <a:avLst/>
          </a:prstGeom>
        </p:spPr>
        <p:txBody>
          <a:bodyPr wrap="none">
            <a:spAutoFit/>
          </a:bodyPr>
          <a:lstStyle/>
          <a:p>
            <a:r>
              <a:rPr lang="en-US" dirty="0"/>
              <a:t>www.sdcoc.org/what-we-believe, accessed April 25, 2019</a:t>
            </a:r>
          </a:p>
        </p:txBody>
      </p:sp>
    </p:spTree>
    <p:extLst>
      <p:ext uri="{BB962C8B-B14F-4D97-AF65-F5344CB8AC3E}">
        <p14:creationId xmlns:p14="http://schemas.microsoft.com/office/powerpoint/2010/main" val="2843623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00B8D42-9C4C-4D15-AD8A-B8FF06BD385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7A74EE-C58D-4D8B-BF59-430521134BE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0178" name="Rectangle 2">
            <a:extLst>
              <a:ext uri="{FF2B5EF4-FFF2-40B4-BE49-F238E27FC236}">
                <a16:creationId xmlns:a16="http://schemas.microsoft.com/office/drawing/2014/main" id="{C226C858-A122-491C-AD91-F0129D188FB7}"/>
              </a:ext>
            </a:extLst>
          </p:cNvPr>
          <p:cNvSpPr>
            <a:spLocks noGrp="1" noChangeArrowheads="1"/>
          </p:cNvSpPr>
          <p:nvPr>
            <p:ph type="title"/>
          </p:nvPr>
        </p:nvSpPr>
        <p:spPr/>
        <p:txBody>
          <a:bodyPr/>
          <a:lstStyle/>
          <a:p>
            <a:r>
              <a:rPr lang="en-US" altLang="en-US" sz="4400" dirty="0"/>
              <a:t>San Diego Church of Christ</a:t>
            </a:r>
          </a:p>
        </p:txBody>
      </p:sp>
      <p:sp>
        <p:nvSpPr>
          <p:cNvPr id="50180" name="Rectangle 4">
            <a:extLst>
              <a:ext uri="{FF2B5EF4-FFF2-40B4-BE49-F238E27FC236}">
                <a16:creationId xmlns:a16="http://schemas.microsoft.com/office/drawing/2014/main" id="{3C0BD033-2993-40EC-8FF0-0C9A1D2B20AB}"/>
              </a:ext>
            </a:extLst>
          </p:cNvPr>
          <p:cNvSpPr>
            <a:spLocks noChangeArrowheads="1"/>
          </p:cNvSpPr>
          <p:nvPr/>
        </p:nvSpPr>
        <p:spPr bwMode="auto">
          <a:xfrm>
            <a:off x="3276600" y="1915806"/>
            <a:ext cx="8153400"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"Moonlight Masquerade" Teen Prom, 2003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We are excited to announce the first annual Teen Prom!  This year's theme is "Moonlight Masquerade".  Each person/couple is responsible for designing their own mask.  The evening should be a night to remember!  We will have a full, sit-down dinner, pictures, dancing, the whole works!</a:t>
            </a:r>
            <a:b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b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Time: 6:30p-11:00p</a:t>
            </a:r>
            <a:b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Place: Hyatt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Islandia</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Mission Bay</a:t>
            </a:r>
            <a:b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Date:  Saturday, February 15th</a:t>
            </a:r>
            <a:b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Cost:  $35/person (dinner included!) - pay at the door</a:t>
            </a:r>
            <a:b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
        <p:nvSpPr>
          <p:cNvPr id="50181" name="Text Box 5">
            <a:extLst>
              <a:ext uri="{FF2B5EF4-FFF2-40B4-BE49-F238E27FC236}">
                <a16:creationId xmlns:a16="http://schemas.microsoft.com/office/drawing/2014/main" id="{B845B6DC-2A63-49D3-A0A0-BB4B0A137501}"/>
              </a:ext>
            </a:extLst>
          </p:cNvPr>
          <p:cNvSpPr txBox="1">
            <a:spLocks noChangeArrowheads="1"/>
          </p:cNvSpPr>
          <p:nvPr/>
        </p:nvSpPr>
        <p:spPr bwMode="auto">
          <a:xfrm rot="16200000">
            <a:off x="77789" y="3873501"/>
            <a:ext cx="5024437"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www.SDCOC.com</a:t>
            </a:r>
          </a:p>
        </p:txBody>
      </p:sp>
      <p:sp>
        <p:nvSpPr>
          <p:cNvPr id="2" name="Rectangle 1">
            <a:extLst>
              <a:ext uri="{FF2B5EF4-FFF2-40B4-BE49-F238E27FC236}">
                <a16:creationId xmlns:a16="http://schemas.microsoft.com/office/drawing/2014/main" id="{5124FAD5-2551-4660-AFCE-EEAE65F62AB3}"/>
              </a:ext>
            </a:extLst>
          </p:cNvPr>
          <p:cNvSpPr/>
          <p:nvPr/>
        </p:nvSpPr>
        <p:spPr>
          <a:xfrm>
            <a:off x="2540000" y="1284204"/>
            <a:ext cx="7200561" cy="369332"/>
          </a:xfrm>
          <a:prstGeom prst="rect">
            <a:avLst/>
          </a:prstGeom>
        </p:spPr>
        <p:txBody>
          <a:bodyPr wrap="none">
            <a:spAutoFit/>
          </a:bodyPr>
          <a:lstStyle/>
          <a:p>
            <a:r>
              <a:rPr lang="en-US" i="1" dirty="0"/>
              <a:t>“…we surrender our lives to his Lordship…and follow the example of Jesus”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D153B-29FF-4457-9AF3-30D659A23370}"/>
              </a:ext>
            </a:extLst>
          </p:cNvPr>
          <p:cNvSpPr>
            <a:spLocks noGrp="1"/>
          </p:cNvSpPr>
          <p:nvPr>
            <p:ph idx="1"/>
          </p:nvPr>
        </p:nvSpPr>
        <p:spPr>
          <a:xfrm>
            <a:off x="2286000" y="381000"/>
            <a:ext cx="9906000" cy="5638800"/>
          </a:xfrm>
        </p:spPr>
        <p:txBody>
          <a:bodyPr/>
          <a:lstStyle/>
          <a:p>
            <a:pPr marL="0" indent="0">
              <a:buNone/>
            </a:pPr>
            <a:r>
              <a:rPr lang="en-US" dirty="0"/>
              <a:t>“In reaction to the pitfalls of denominations, the mid-20</a:t>
            </a:r>
            <a:r>
              <a:rPr lang="en-US" baseline="30000" dirty="0"/>
              <a:t>th </a:t>
            </a:r>
            <a:r>
              <a:rPr lang="en-US" dirty="0"/>
              <a:t>century birthed the baby boomer phenomenon of the “nondenominational megachurch.” American evangelicalism saw a rising tide of churches that were explicitly or implicitly anti-doctrinal and nontraditional, focused on relevance, extraversion, positivity, attractional style and seeker-sensitivity. Often these churches are helmed by a charismatic male head-pastor.”</a:t>
            </a:r>
          </a:p>
          <a:p>
            <a:pPr marL="0" indent="0" algn="r">
              <a:buNone/>
            </a:pPr>
            <a:r>
              <a:rPr lang="en-US" sz="1600" dirty="0"/>
              <a:t>Warner, Tish, “Willow Creek’s Crash Show Why Denominations Still Matter,” www.</a:t>
            </a:r>
            <a:r>
              <a:rPr lang="en-US" sz="1600" dirty="0">
                <a:effectLst/>
              </a:rPr>
              <a:t>religionnews.com/2019/03/25/willow-creeks-crash-shows-why-denominations-still-matter/</a:t>
            </a:r>
          </a:p>
        </p:txBody>
      </p:sp>
      <p:sp>
        <p:nvSpPr>
          <p:cNvPr id="4" name="Slide Number Placeholder 3">
            <a:extLst>
              <a:ext uri="{FF2B5EF4-FFF2-40B4-BE49-F238E27FC236}">
                <a16:creationId xmlns:a16="http://schemas.microsoft.com/office/drawing/2014/main" id="{1208BEA3-43D4-4A67-BCC0-725E8DCE5BBC}"/>
              </a:ext>
            </a:extLst>
          </p:cNvPr>
          <p:cNvSpPr>
            <a:spLocks noGrp="1"/>
          </p:cNvSpPr>
          <p:nvPr>
            <p:ph type="sldNum" sz="quarter" idx="12"/>
          </p:nvPr>
        </p:nvSpPr>
        <p:spPr/>
        <p:txBody>
          <a:bodyPr/>
          <a:lstStyle/>
          <a:p>
            <a:fld id="{369F8D34-5DD6-49C2-946C-3BE126DFA6E2}" type="slidenum">
              <a:rPr lang="en-US" altLang="en-US" smtClean="0"/>
              <a:pPr/>
              <a:t>3</a:t>
            </a:fld>
            <a:endParaRPr lang="en-US" altLang="en-US"/>
          </a:p>
        </p:txBody>
      </p:sp>
    </p:spTree>
    <p:extLst>
      <p:ext uri="{BB962C8B-B14F-4D97-AF65-F5344CB8AC3E}">
        <p14:creationId xmlns:p14="http://schemas.microsoft.com/office/powerpoint/2010/main" val="255403367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chemeClr val="hlink"/>
            </a:gs>
            <a:gs pos="100000">
              <a:schemeClr val="bg2"/>
            </a:gs>
          </a:gsLst>
          <a:path path="shape">
            <a:fillToRect l="50000" t="50000" r="50000" b="50000"/>
          </a:path>
        </a:gradFill>
        <a:effectLst/>
      </p:bgPr>
    </p:bg>
    <p:spTree>
      <p:nvGrpSpPr>
        <p:cNvPr id="1" name=""/>
        <p:cNvGrpSpPr/>
        <p:nvPr/>
      </p:nvGrpSpPr>
      <p:grpSpPr>
        <a:xfrm>
          <a:off x="0" y="0"/>
          <a:ext cx="0" cy="0"/>
          <a:chOff x="0" y="0"/>
          <a:chExt cx="0" cy="0"/>
        </a:xfrm>
      </p:grpSpPr>
      <p:sp>
        <p:nvSpPr>
          <p:cNvPr id="51209" name="Text Box 9">
            <a:extLst>
              <a:ext uri="{FF2B5EF4-FFF2-40B4-BE49-F238E27FC236}">
                <a16:creationId xmlns:a16="http://schemas.microsoft.com/office/drawing/2014/main" id="{BC42D2B0-FE77-4773-A7A1-7C560B957EA2}"/>
              </a:ext>
            </a:extLst>
          </p:cNvPr>
          <p:cNvSpPr txBox="1">
            <a:spLocks noChangeArrowheads="1"/>
          </p:cNvSpPr>
          <p:nvPr/>
        </p:nvSpPr>
        <p:spPr bwMode="auto">
          <a:xfrm>
            <a:off x="563880" y="1905000"/>
            <a:ext cx="1106424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4400" u="none" strike="noStrike" kern="1200" cap="none" spc="0" normalizeH="0" baseline="0" noProof="0" dirty="0">
                <a:ln>
                  <a:noFill/>
                </a:ln>
                <a:solidFill>
                  <a:srgbClr val="FFFFFF"/>
                </a:solidFill>
                <a:effectLst/>
                <a:uLnTx/>
                <a:uFillTx/>
                <a:latin typeface="Agency FB" panose="020B0503020202020204" pitchFamily="34" charset="0"/>
              </a:rPr>
              <a:t>PRETEEN CAMP, 2003!!</a:t>
            </a:r>
            <a:br>
              <a:rPr kumimoji="0" lang="en-US" altLang="en-US" sz="28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r>
              <a:rPr kumimoji="0" lang="en-US" altLang="en-US" sz="280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Lookie</a:t>
            </a:r>
            <a:r>
              <a:rPr kumimoji="0" lang="en-US" altLang="en-US" sz="28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...here is a sneak preview of Preteen Camp, 2003... </a:t>
            </a:r>
            <a:br>
              <a:rPr kumimoji="0" lang="en-US" altLang="en-US" sz="28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r>
              <a:rPr kumimoji="0" lang="en-US" altLang="en-US" sz="28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Our theme for Preteen Camp has been entitled "No Rules"...that's right..."No Rules"...can you believe it! We will be learning </a:t>
            </a:r>
            <a:r>
              <a:rPr kumimoji="0" lang="en-US" altLang="en-US" sz="280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alot</a:t>
            </a:r>
            <a:r>
              <a:rPr kumimoji="0" lang="en-US" altLang="en-US" sz="280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[sic] about how our relationship with God is not about rules and regulations, but about loving Jesus from our hearts and how much He really loves us. We will learn about "Who Really Rules in Our Lives" and how "God's Rules" lead us to make wise choices that will make our lives happy!! </a:t>
            </a:r>
          </a:p>
        </p:txBody>
      </p:sp>
      <p:sp>
        <p:nvSpPr>
          <p:cNvPr id="51210" name="Text Box 10">
            <a:extLst>
              <a:ext uri="{FF2B5EF4-FFF2-40B4-BE49-F238E27FC236}">
                <a16:creationId xmlns:a16="http://schemas.microsoft.com/office/drawing/2014/main" id="{8D5C5A35-F385-4479-9725-5C2A38E7E9AC}"/>
              </a:ext>
            </a:extLst>
          </p:cNvPr>
          <p:cNvSpPr txBox="1">
            <a:spLocks noChangeArrowheads="1"/>
          </p:cNvSpPr>
          <p:nvPr/>
        </p:nvSpPr>
        <p:spPr bwMode="auto">
          <a:xfrm>
            <a:off x="3946526" y="6238876"/>
            <a:ext cx="41703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San Diego Church of Christ</a:t>
            </a:r>
          </a:p>
        </p:txBody>
      </p:sp>
      <p:sp>
        <p:nvSpPr>
          <p:cNvPr id="4" name="Rectangle 2">
            <a:extLst>
              <a:ext uri="{FF2B5EF4-FFF2-40B4-BE49-F238E27FC236}">
                <a16:creationId xmlns:a16="http://schemas.microsoft.com/office/drawing/2014/main" id="{9D32BFBF-896B-489C-BE1F-FF9A2461D023}"/>
              </a:ext>
            </a:extLst>
          </p:cNvPr>
          <p:cNvSpPr>
            <a:spLocks noGrp="1" noChangeArrowheads="1"/>
          </p:cNvSpPr>
          <p:nvPr>
            <p:ph type="title"/>
          </p:nvPr>
        </p:nvSpPr>
        <p:spPr>
          <a:xfrm>
            <a:off x="2540000" y="228600"/>
            <a:ext cx="9448800" cy="1447800"/>
          </a:xfrm>
        </p:spPr>
        <p:txBody>
          <a:bodyPr/>
          <a:lstStyle/>
          <a:p>
            <a:r>
              <a:rPr lang="en-US" altLang="en-US" sz="4400" dirty="0"/>
              <a:t>San Diego Church of Christ</a:t>
            </a:r>
          </a:p>
        </p:txBody>
      </p:sp>
      <p:sp>
        <p:nvSpPr>
          <p:cNvPr id="5" name="Rectangle 4">
            <a:extLst>
              <a:ext uri="{FF2B5EF4-FFF2-40B4-BE49-F238E27FC236}">
                <a16:creationId xmlns:a16="http://schemas.microsoft.com/office/drawing/2014/main" id="{881FEAF0-A708-440E-BA6D-909DBE969D8D}"/>
              </a:ext>
            </a:extLst>
          </p:cNvPr>
          <p:cNvSpPr/>
          <p:nvPr/>
        </p:nvSpPr>
        <p:spPr>
          <a:xfrm>
            <a:off x="2540000" y="1284204"/>
            <a:ext cx="7200561" cy="369332"/>
          </a:xfrm>
          <a:prstGeom prst="rect">
            <a:avLst/>
          </a:prstGeom>
        </p:spPr>
        <p:txBody>
          <a:bodyPr wrap="none">
            <a:spAutoFit/>
          </a:bodyPr>
          <a:lstStyle/>
          <a:p>
            <a:r>
              <a:rPr lang="en-US" i="1" dirty="0"/>
              <a:t>“…we surrender our lives to his Lordship…and follow the example of Jesus”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chemeClr val="hlink"/>
            </a:gs>
            <a:gs pos="100000">
              <a:schemeClr val="bg2"/>
            </a:gs>
          </a:gsLst>
          <a:path path="shape">
            <a:fillToRect l="50000" t="50000" r="50000" b="50000"/>
          </a:path>
        </a:gradFill>
        <a:effectLst/>
      </p:bgPr>
    </p:bg>
    <p:spTree>
      <p:nvGrpSpPr>
        <p:cNvPr id="1" name=""/>
        <p:cNvGrpSpPr/>
        <p:nvPr/>
      </p:nvGrpSpPr>
      <p:grpSpPr>
        <a:xfrm>
          <a:off x="0" y="0"/>
          <a:ext cx="0" cy="0"/>
          <a:chOff x="0" y="0"/>
          <a:chExt cx="0" cy="0"/>
        </a:xfrm>
      </p:grpSpPr>
      <p:sp>
        <p:nvSpPr>
          <p:cNvPr id="53257" name="Oval 9">
            <a:extLst>
              <a:ext uri="{FF2B5EF4-FFF2-40B4-BE49-F238E27FC236}">
                <a16:creationId xmlns:a16="http://schemas.microsoft.com/office/drawing/2014/main" id="{B3D37E7E-2B03-4D79-A0B3-31D0CAC95F95}"/>
              </a:ext>
            </a:extLst>
          </p:cNvPr>
          <p:cNvSpPr>
            <a:spLocks noChangeArrowheads="1"/>
          </p:cNvSpPr>
          <p:nvPr/>
        </p:nvSpPr>
        <p:spPr bwMode="auto">
          <a:xfrm>
            <a:off x="6781800" y="2783145"/>
            <a:ext cx="3581400" cy="582036"/>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3256" name="Oval 8">
            <a:extLst>
              <a:ext uri="{FF2B5EF4-FFF2-40B4-BE49-F238E27FC236}">
                <a16:creationId xmlns:a16="http://schemas.microsoft.com/office/drawing/2014/main" id="{445C283A-11A2-418D-B48C-14B7A94B3853}"/>
              </a:ext>
            </a:extLst>
          </p:cNvPr>
          <p:cNvSpPr>
            <a:spLocks noChangeArrowheads="1"/>
          </p:cNvSpPr>
          <p:nvPr/>
        </p:nvSpPr>
        <p:spPr bwMode="auto">
          <a:xfrm>
            <a:off x="7848600" y="3505200"/>
            <a:ext cx="2665413" cy="758825"/>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3250" name="Text Box 2">
            <a:extLst>
              <a:ext uri="{FF2B5EF4-FFF2-40B4-BE49-F238E27FC236}">
                <a16:creationId xmlns:a16="http://schemas.microsoft.com/office/drawing/2014/main" id="{F669DA82-F6B7-42C6-84F5-C16003C67466}"/>
              </a:ext>
            </a:extLst>
          </p:cNvPr>
          <p:cNvSpPr txBox="1">
            <a:spLocks noChangeArrowheads="1"/>
          </p:cNvSpPr>
          <p:nvPr/>
        </p:nvSpPr>
        <p:spPr bwMode="auto">
          <a:xfrm>
            <a:off x="914400" y="2102477"/>
            <a:ext cx="10515600"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0" indent="-285750" defTabSz="914400" fontAlgn="base">
              <a:spcBef>
                <a:spcPct val="0"/>
              </a:spcBef>
              <a:spcAft>
                <a:spcPct val="0"/>
              </a:spcAft>
            </a:pPr>
            <a:r>
              <a:rPr lang="en-US" altLang="en-US" sz="4400" dirty="0">
                <a:solidFill>
                  <a:srgbClr val="FFFFFF"/>
                </a:solidFill>
                <a:latin typeface="Agency FB" panose="020B0503020202020204" pitchFamily="34" charset="0"/>
              </a:rPr>
              <a:t>PRETEEN CAMP, 2003!! </a:t>
            </a:r>
            <a:br>
              <a:rPr lang="en-US" altLang="en-US" sz="4400" dirty="0">
                <a:solidFill>
                  <a:srgbClr val="FFFFFF"/>
                </a:solidFill>
                <a:latin typeface="Agency FB" panose="020B0503020202020204" pitchFamily="34" charset="0"/>
              </a:rPr>
            </a:br>
            <a:r>
              <a:rPr kumimoji="0" lang="en-US" alt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We will be having our 'Formal Dinner', tons of Mud Wrestling, our Princess Party and so much more! This year our camp will be at </a:t>
            </a:r>
            <a:r>
              <a:rPr kumimoji="0" lang="en-US" altLang="en-US" sz="28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Idllywild</a:t>
            </a:r>
            <a:r>
              <a:rPr kumimoji="0" lang="en-US" alt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Pines...and </a:t>
            </a:r>
            <a:r>
              <a:rPr kumimoji="0" lang="en-US" altLang="en-US" sz="28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ya</a:t>
            </a:r>
            <a:r>
              <a:rPr kumimoji="0" lang="en-US" alt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know what...they have a HUGE POOL! We may even be able to do some Horse Back Riding on the camp grounds as well. Get ready for some Mountain Climbing! Let's also begin praying about the great spiritual messages and discipleship groups that will be happening throughout each day at camp...</a:t>
            </a:r>
            <a:br>
              <a:rPr kumimoji="0" lang="en-US" alt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endParaRPr kumimoji="0" lang="en-US" alt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pic>
        <p:nvPicPr>
          <p:cNvPr id="53253" name="Picture 5" descr="dance1">
            <a:extLst>
              <a:ext uri="{FF2B5EF4-FFF2-40B4-BE49-F238E27FC236}">
                <a16:creationId xmlns:a16="http://schemas.microsoft.com/office/drawing/2014/main" id="{BF3C95D3-E57C-4AA6-85EE-1B9BDB43B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700" y="82488"/>
            <a:ext cx="4800600" cy="2560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0A51762E-6399-4EBC-AFFB-E43A8620E376}"/>
              </a:ext>
            </a:extLst>
          </p:cNvPr>
          <p:cNvSpPr>
            <a:spLocks noGrp="1" noChangeArrowheads="1"/>
          </p:cNvSpPr>
          <p:nvPr>
            <p:ph type="title"/>
          </p:nvPr>
        </p:nvSpPr>
        <p:spPr>
          <a:xfrm>
            <a:off x="228600" y="314343"/>
            <a:ext cx="7023100" cy="1447800"/>
          </a:xfrm>
        </p:spPr>
        <p:txBody>
          <a:bodyPr/>
          <a:lstStyle/>
          <a:p>
            <a:r>
              <a:rPr lang="en-US" altLang="en-US" sz="4400" dirty="0"/>
              <a:t>San Diego Church of Christ</a:t>
            </a:r>
          </a:p>
        </p:txBody>
      </p:sp>
      <p:sp>
        <p:nvSpPr>
          <p:cNvPr id="9" name="Rectangle 8">
            <a:extLst>
              <a:ext uri="{FF2B5EF4-FFF2-40B4-BE49-F238E27FC236}">
                <a16:creationId xmlns:a16="http://schemas.microsoft.com/office/drawing/2014/main" id="{9EC4FF2B-780F-49F1-9C6A-C69907C0EBD6}"/>
              </a:ext>
            </a:extLst>
          </p:cNvPr>
          <p:cNvSpPr/>
          <p:nvPr/>
        </p:nvSpPr>
        <p:spPr>
          <a:xfrm>
            <a:off x="228600" y="1369947"/>
            <a:ext cx="7200561" cy="369332"/>
          </a:xfrm>
          <a:prstGeom prst="rect">
            <a:avLst/>
          </a:prstGeom>
        </p:spPr>
        <p:txBody>
          <a:bodyPr wrap="none">
            <a:spAutoFit/>
          </a:bodyPr>
          <a:lstStyle/>
          <a:p>
            <a:r>
              <a:rPr lang="en-US" i="1" dirty="0"/>
              <a:t>“…we surrender our lives to his Lordship…and follow the example of Jesus”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7"/>
                                        </p:tgtEl>
                                        <p:attrNameLst>
                                          <p:attrName>style.visibility</p:attrName>
                                        </p:attrNameLst>
                                      </p:cBhvr>
                                      <p:to>
                                        <p:strVal val="visible"/>
                                      </p:to>
                                    </p:set>
                                    <p:animEffect transition="in" filter="fade">
                                      <p:cBhvr>
                                        <p:cTn id="7" dur="2000"/>
                                        <p:tgtEl>
                                          <p:spTgt spid="532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53256"/>
                                        </p:tgtEl>
                                        <p:attrNameLst>
                                          <p:attrName>style.visibility</p:attrName>
                                        </p:attrNameLst>
                                      </p:cBhvr>
                                      <p:to>
                                        <p:strVal val="visible"/>
                                      </p:to>
                                    </p:set>
                                    <p:anim calcmode="lin" valueType="num">
                                      <p:cBhvr>
                                        <p:cTn id="12" dur="1000" fill="hold"/>
                                        <p:tgtEl>
                                          <p:spTgt spid="53256"/>
                                        </p:tgtEl>
                                        <p:attrNameLst>
                                          <p:attrName>ppt_w</p:attrName>
                                        </p:attrNameLst>
                                      </p:cBhvr>
                                      <p:tavLst>
                                        <p:tav tm="0">
                                          <p:val>
                                            <p:strVal val="#ppt_w*0.70"/>
                                          </p:val>
                                        </p:tav>
                                        <p:tav tm="100000">
                                          <p:val>
                                            <p:strVal val="#ppt_w"/>
                                          </p:val>
                                        </p:tav>
                                      </p:tavLst>
                                    </p:anim>
                                    <p:anim calcmode="lin" valueType="num">
                                      <p:cBhvr>
                                        <p:cTn id="13" dur="1000" fill="hold"/>
                                        <p:tgtEl>
                                          <p:spTgt spid="53256"/>
                                        </p:tgtEl>
                                        <p:attrNameLst>
                                          <p:attrName>ppt_h</p:attrName>
                                        </p:attrNameLst>
                                      </p:cBhvr>
                                      <p:tavLst>
                                        <p:tav tm="0">
                                          <p:val>
                                            <p:strVal val="#ppt_h"/>
                                          </p:val>
                                        </p:tav>
                                        <p:tav tm="100000">
                                          <p:val>
                                            <p:strVal val="#ppt_h"/>
                                          </p:val>
                                        </p:tav>
                                      </p:tavLst>
                                    </p:anim>
                                    <p:animEffect transition="in" filter="fade">
                                      <p:cBhvr>
                                        <p:cTn id="14" dur="1000"/>
                                        <p:tgtEl>
                                          <p:spTgt spid="53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monitor&#10;&#10;Description automatically generated">
            <a:extLst>
              <a:ext uri="{FF2B5EF4-FFF2-40B4-BE49-F238E27FC236}">
                <a16:creationId xmlns:a16="http://schemas.microsoft.com/office/drawing/2014/main" id="{3186567B-EA27-4E54-BE61-F043AEAAA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276" name="Rectangle 4">
            <a:extLst>
              <a:ext uri="{FF2B5EF4-FFF2-40B4-BE49-F238E27FC236}">
                <a16:creationId xmlns:a16="http://schemas.microsoft.com/office/drawing/2014/main" id="{8E0A0946-9013-4134-9ED5-2227A37E9F2D}"/>
              </a:ext>
            </a:extLst>
          </p:cNvPr>
          <p:cNvSpPr>
            <a:spLocks noGrp="1" noChangeArrowheads="1"/>
          </p:cNvSpPr>
          <p:nvPr>
            <p:ph type="title"/>
          </p:nvPr>
        </p:nvSpPr>
        <p:spPr>
          <a:xfrm>
            <a:off x="914400" y="152400"/>
            <a:ext cx="9448800" cy="457200"/>
          </a:xfrm>
        </p:spPr>
        <p:txBody>
          <a:bodyPr/>
          <a:lstStyle/>
          <a:p>
            <a:r>
              <a:rPr lang="en-US" altLang="en-US" sz="3600"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gency FB" panose="020B0503020202020204" pitchFamily="34" charset="0"/>
              </a:rPr>
              <a:t>2 TIMOTHY 3:2-5</a:t>
            </a:r>
          </a:p>
        </p:txBody>
      </p:sp>
      <p:sp>
        <p:nvSpPr>
          <p:cNvPr id="54277" name="Text Box 5">
            <a:extLst>
              <a:ext uri="{FF2B5EF4-FFF2-40B4-BE49-F238E27FC236}">
                <a16:creationId xmlns:a16="http://schemas.microsoft.com/office/drawing/2014/main" id="{733AC66A-D2AB-4B1C-8FE1-1750F8A3938E}"/>
              </a:ext>
            </a:extLst>
          </p:cNvPr>
          <p:cNvSpPr txBox="1">
            <a:spLocks noChangeArrowheads="1"/>
          </p:cNvSpPr>
          <p:nvPr/>
        </p:nvSpPr>
        <p:spPr bwMode="auto">
          <a:xfrm>
            <a:off x="914400" y="685800"/>
            <a:ext cx="10591800" cy="372409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cap="sq">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aseline="30000" dirty="0">
                <a:solidFill>
                  <a:srgbClr val="002060"/>
                </a:solidFill>
              </a:rPr>
              <a:t>2  </a:t>
            </a:r>
            <a:r>
              <a:rPr lang="en-US" sz="3200" dirty="0"/>
              <a:t>For men will be lovers of themselves, lovers of money, boasters, proud, blasphemers, disobedient to parents, unthankful, unholy, </a:t>
            </a:r>
            <a:r>
              <a:rPr lang="en-US" sz="3200" baseline="30000" dirty="0">
                <a:solidFill>
                  <a:srgbClr val="002060"/>
                </a:solidFill>
              </a:rPr>
              <a:t>3  </a:t>
            </a:r>
            <a:r>
              <a:rPr lang="en-US" sz="3200" dirty="0"/>
              <a:t>unloving, unforgiving, slanderers, without self-control, brutal, despisers of good, </a:t>
            </a:r>
            <a:r>
              <a:rPr lang="en-US" sz="3200" baseline="30000" dirty="0">
                <a:solidFill>
                  <a:srgbClr val="002060"/>
                </a:solidFill>
              </a:rPr>
              <a:t>4  </a:t>
            </a:r>
            <a:r>
              <a:rPr lang="en-US" sz="3200" dirty="0"/>
              <a:t>traitors, headstrong, haughty, </a:t>
            </a:r>
            <a:r>
              <a:rPr lang="en-US" sz="3600" dirty="0">
                <a:effectLst>
                  <a:glow rad="139700">
                    <a:schemeClr val="accent4">
                      <a:satMod val="175000"/>
                      <a:alpha val="40000"/>
                    </a:schemeClr>
                  </a:glow>
                </a:effectLst>
              </a:rPr>
              <a:t>lovers of pleasure rather than lovers of God,</a:t>
            </a:r>
            <a:r>
              <a:rPr lang="en-US" sz="3600" dirty="0"/>
              <a:t> </a:t>
            </a:r>
            <a:r>
              <a:rPr lang="en-US" sz="3600" baseline="30000" dirty="0">
                <a:solidFill>
                  <a:srgbClr val="002060"/>
                </a:solidFill>
              </a:rPr>
              <a:t>5  </a:t>
            </a:r>
            <a:r>
              <a:rPr lang="en-US" sz="3600" dirty="0">
                <a:effectLst>
                  <a:glow rad="139700">
                    <a:schemeClr val="accent4">
                      <a:satMod val="175000"/>
                      <a:alpha val="40000"/>
                    </a:schemeClr>
                  </a:glow>
                </a:effectLst>
              </a:rPr>
              <a:t>having a form of godliness but denying its power.</a:t>
            </a:r>
            <a:r>
              <a:rPr lang="en-US" sz="3600" dirty="0"/>
              <a:t> </a:t>
            </a:r>
            <a:r>
              <a:rPr lang="en-US" sz="3200" dirty="0"/>
              <a:t>And from such people turn away!</a:t>
            </a:r>
            <a:endPar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54277"/>
                                        </p:tgtEl>
                                        <p:attrNameLst>
                                          <p:attrName>style.opacity</p:attrName>
                                        </p:attrNameLst>
                                      </p:cBhvr>
                                      <p:to>
                                        <p:strVal val="0.5"/>
                                      </p:to>
                                    </p:set>
                                    <p:animEffect filter="image" prLst="opacity: 0.5">
                                      <p:cBhvr rctx="IE">
                                        <p:cTn id="7" dur="indefinite"/>
                                        <p:tgtEl>
                                          <p:spTgt spid="542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2000"/>
                                        <p:tgtEl>
                                          <p:spTgt spid="54277"/>
                                        </p:tgtEl>
                                      </p:cBhvr>
                                    </p:animEffect>
                                    <p:set>
                                      <p:cBhvr>
                                        <p:cTn id="12" dur="1" fill="hold">
                                          <p:stCondLst>
                                            <p:cond delay="1999"/>
                                          </p:stCondLst>
                                        </p:cTn>
                                        <p:tgtEl>
                                          <p:spTgt spid="54277"/>
                                        </p:tgtEl>
                                        <p:attrNameLst>
                                          <p:attrName>style.visibility</p:attrName>
                                        </p:attrNameLst>
                                      </p:cBhvr>
                                      <p:to>
                                        <p:strVal val="hidden"/>
                                      </p:to>
                                    </p:set>
                                  </p:childTnLst>
                                </p:cTn>
                              </p:par>
                              <p:par>
                                <p:cTn id="13" presetID="50" presetClass="exit" presetSubtype="0" accel="100000" fill="hold" grpId="0" nodeType="withEffect">
                                  <p:stCondLst>
                                    <p:cond delay="0"/>
                                  </p:stCondLst>
                                  <p:childTnLst>
                                    <p:anim calcmode="lin" valueType="num">
                                      <p:cBhvr>
                                        <p:cTn id="14" dur="1000"/>
                                        <p:tgtEl>
                                          <p:spTgt spid="54276"/>
                                        </p:tgtEl>
                                        <p:attrNameLst>
                                          <p:attrName>ppt_w</p:attrName>
                                        </p:attrNameLst>
                                      </p:cBhvr>
                                      <p:tavLst>
                                        <p:tav tm="0">
                                          <p:val>
                                            <p:strVal val="ppt_w"/>
                                          </p:val>
                                        </p:tav>
                                        <p:tav tm="100000">
                                          <p:val>
                                            <p:strVal val="ppt_w+.3"/>
                                          </p:val>
                                        </p:tav>
                                      </p:tavLst>
                                    </p:anim>
                                    <p:anim calcmode="lin" valueType="num">
                                      <p:cBhvr>
                                        <p:cTn id="15" dur="1000"/>
                                        <p:tgtEl>
                                          <p:spTgt spid="54276"/>
                                        </p:tgtEl>
                                        <p:attrNameLst>
                                          <p:attrName>ppt_h</p:attrName>
                                        </p:attrNameLst>
                                      </p:cBhvr>
                                      <p:tavLst>
                                        <p:tav tm="0">
                                          <p:val>
                                            <p:strVal val="ppt_h"/>
                                          </p:val>
                                        </p:tav>
                                        <p:tav tm="100000">
                                          <p:val>
                                            <p:strVal val="ppt_h"/>
                                          </p:val>
                                        </p:tav>
                                      </p:tavLst>
                                    </p:anim>
                                    <p:animEffect transition="out" filter="fade">
                                      <p:cBhvr>
                                        <p:cTn id="16" dur="1000"/>
                                        <p:tgtEl>
                                          <p:spTgt spid="54276"/>
                                        </p:tgtEl>
                                      </p:cBhvr>
                                    </p:animEffect>
                                    <p:set>
                                      <p:cBhvr>
                                        <p:cTn id="17" dur="1" fill="hold">
                                          <p:stCondLst>
                                            <p:cond delay="999"/>
                                          </p:stCondLst>
                                        </p:cTn>
                                        <p:tgtEl>
                                          <p:spTgt spid="542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P spid="54277" grpId="0"/>
      <p:bldP spid="5427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EC9646F-A7FF-4BFE-831B-B25099033AD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AC7B9-D0E3-4E2F-99FD-14A3951B3089}"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3490" name="Rectangle 2">
            <a:extLst>
              <a:ext uri="{FF2B5EF4-FFF2-40B4-BE49-F238E27FC236}">
                <a16:creationId xmlns:a16="http://schemas.microsoft.com/office/drawing/2014/main" id="{95D45BF0-09F4-4D99-82D8-C5CA3F0ED046}"/>
              </a:ext>
            </a:extLst>
          </p:cNvPr>
          <p:cNvSpPr>
            <a:spLocks noGrp="1" noChangeArrowheads="1"/>
          </p:cNvSpPr>
          <p:nvPr>
            <p:ph type="title"/>
          </p:nvPr>
        </p:nvSpPr>
        <p:spPr/>
        <p:txBody>
          <a:bodyPr/>
          <a:lstStyle/>
          <a:p>
            <a:r>
              <a:rPr lang="en-US" altLang="en-US" sz="4400"/>
              <a:t>Effects on Conservative Churches?</a:t>
            </a:r>
          </a:p>
        </p:txBody>
      </p:sp>
      <p:sp>
        <p:nvSpPr>
          <p:cNvPr id="63491" name="Rectangle 3">
            <a:extLst>
              <a:ext uri="{FF2B5EF4-FFF2-40B4-BE49-F238E27FC236}">
                <a16:creationId xmlns:a16="http://schemas.microsoft.com/office/drawing/2014/main" id="{16407673-67C1-424F-958E-5C611292772E}"/>
              </a:ext>
            </a:extLst>
          </p:cNvPr>
          <p:cNvSpPr>
            <a:spLocks noGrp="1" noChangeArrowheads="1"/>
          </p:cNvSpPr>
          <p:nvPr>
            <p:ph type="body" idx="1"/>
          </p:nvPr>
        </p:nvSpPr>
        <p:spPr>
          <a:xfrm>
            <a:off x="3048000" y="1905000"/>
            <a:ext cx="8382000" cy="4953000"/>
          </a:xfrm>
        </p:spPr>
        <p:txBody>
          <a:bodyPr>
            <a:normAutofit/>
          </a:bodyPr>
          <a:lstStyle/>
          <a:p>
            <a:r>
              <a:rPr lang="en-US" altLang="en-US" dirty="0"/>
              <a:t>VBS geared toward “fun” instead of “Bible instruction”</a:t>
            </a:r>
          </a:p>
          <a:p>
            <a:r>
              <a:rPr lang="en-US" altLang="en-US" dirty="0"/>
              <a:t>gimmicks added to the gospel</a:t>
            </a:r>
          </a:p>
          <a:p>
            <a:r>
              <a:rPr lang="en-US" altLang="en-US" dirty="0"/>
              <a:t>food is served</a:t>
            </a:r>
          </a:p>
          <a:p>
            <a:r>
              <a:rPr lang="en-US" altLang="en-US" dirty="0"/>
              <a:t>plays worked on and acted out for audience</a:t>
            </a:r>
          </a:p>
          <a:p>
            <a:r>
              <a:rPr lang="en-US" altLang="en-US" dirty="0"/>
              <a:t>emphasis shift from gospel to numerical growth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1000" fill="hold"/>
                                        <p:tgtEl>
                                          <p:spTgt spid="6349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349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34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3491">
                                            <p:txEl>
                                              <p:pRg st="1" end="1"/>
                                            </p:txEl>
                                          </p:spTgt>
                                        </p:tgtEl>
                                        <p:attrNameLst>
                                          <p:attrName>style.visibility</p:attrName>
                                        </p:attrNameLst>
                                      </p:cBhvr>
                                      <p:to>
                                        <p:strVal val="visible"/>
                                      </p:to>
                                    </p:set>
                                    <p:anim calcmode="lin" valueType="num">
                                      <p:cBhvr>
                                        <p:cTn id="14" dur="1000" fill="hold"/>
                                        <p:tgtEl>
                                          <p:spTgt spid="6349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349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349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3491">
                                            <p:txEl>
                                              <p:pRg st="2" end="2"/>
                                            </p:txEl>
                                          </p:spTgt>
                                        </p:tgtEl>
                                        <p:attrNameLst>
                                          <p:attrName>style.visibility</p:attrName>
                                        </p:attrNameLst>
                                      </p:cBhvr>
                                      <p:to>
                                        <p:strVal val="visible"/>
                                      </p:to>
                                    </p:set>
                                    <p:anim calcmode="lin" valueType="num">
                                      <p:cBhvr>
                                        <p:cTn id="21" dur="1000" fill="hold"/>
                                        <p:tgtEl>
                                          <p:spTgt spid="6349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349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34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3491">
                                            <p:txEl>
                                              <p:pRg st="3" end="3"/>
                                            </p:txEl>
                                          </p:spTgt>
                                        </p:tgtEl>
                                        <p:attrNameLst>
                                          <p:attrName>style.visibility</p:attrName>
                                        </p:attrNameLst>
                                      </p:cBhvr>
                                      <p:to>
                                        <p:strVal val="visible"/>
                                      </p:to>
                                    </p:set>
                                    <p:anim calcmode="lin" valueType="num">
                                      <p:cBhvr>
                                        <p:cTn id="28" dur="1000" fill="hold"/>
                                        <p:tgtEl>
                                          <p:spTgt spid="63491">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349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349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3491">
                                            <p:txEl>
                                              <p:pRg st="4" end="4"/>
                                            </p:txEl>
                                          </p:spTgt>
                                        </p:tgtEl>
                                        <p:attrNameLst>
                                          <p:attrName>style.visibility</p:attrName>
                                        </p:attrNameLst>
                                      </p:cBhvr>
                                      <p:to>
                                        <p:strVal val="visible"/>
                                      </p:to>
                                    </p:set>
                                    <p:anim calcmode="lin" valueType="num">
                                      <p:cBhvr>
                                        <p:cTn id="35" dur="1000" fill="hold"/>
                                        <p:tgtEl>
                                          <p:spTgt spid="63491">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349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34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E38B433-F83C-420D-AF85-29D680F6805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924A28-7FDE-479E-8C26-7D510EE9F646}"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4514" name="Rectangle 2">
            <a:extLst>
              <a:ext uri="{FF2B5EF4-FFF2-40B4-BE49-F238E27FC236}">
                <a16:creationId xmlns:a16="http://schemas.microsoft.com/office/drawing/2014/main" id="{BB5137CC-3557-4B10-97D1-3C2A88CBFB53}"/>
              </a:ext>
            </a:extLst>
          </p:cNvPr>
          <p:cNvSpPr>
            <a:spLocks noGrp="1" noChangeArrowheads="1"/>
          </p:cNvSpPr>
          <p:nvPr>
            <p:ph type="title"/>
          </p:nvPr>
        </p:nvSpPr>
        <p:spPr/>
        <p:txBody>
          <a:bodyPr/>
          <a:lstStyle/>
          <a:p>
            <a:r>
              <a:rPr lang="en-US" altLang="en-US"/>
              <a:t>Other Signs:</a:t>
            </a:r>
          </a:p>
        </p:txBody>
      </p:sp>
      <p:sp>
        <p:nvSpPr>
          <p:cNvPr id="64515" name="Rectangle 3">
            <a:extLst>
              <a:ext uri="{FF2B5EF4-FFF2-40B4-BE49-F238E27FC236}">
                <a16:creationId xmlns:a16="http://schemas.microsoft.com/office/drawing/2014/main" id="{77A935AE-6545-4540-866C-676BEEC48795}"/>
              </a:ext>
            </a:extLst>
          </p:cNvPr>
          <p:cNvSpPr>
            <a:spLocks noGrp="1" noChangeArrowheads="1"/>
          </p:cNvSpPr>
          <p:nvPr>
            <p:ph type="body" idx="1"/>
          </p:nvPr>
        </p:nvSpPr>
        <p:spPr>
          <a:xfrm>
            <a:off x="3048000" y="1905000"/>
            <a:ext cx="8610600" cy="4953000"/>
          </a:xfrm>
        </p:spPr>
        <p:txBody>
          <a:bodyPr/>
          <a:lstStyle/>
          <a:p>
            <a:r>
              <a:rPr lang="en-US" altLang="en-US" dirty="0"/>
              <a:t>advertising secular events (camping, games, potlucks, etc.) with spiritual</a:t>
            </a:r>
          </a:p>
          <a:p>
            <a:r>
              <a:rPr lang="en-US" altLang="en-US" dirty="0"/>
              <a:t>churches changing names to be more ambiguous (e.g., </a:t>
            </a:r>
            <a:r>
              <a:rPr lang="en-US" altLang="en-US" i="1" dirty="0"/>
              <a:t>Canyon Church</a:t>
            </a:r>
            <a:r>
              <a:rPr lang="en-US" altLang="en-US" dirty="0"/>
              <a:t>)</a:t>
            </a:r>
          </a:p>
          <a:p>
            <a:r>
              <a:rPr lang="en-US" altLang="en-US" dirty="0"/>
              <a:t>tolerant attitude toward those in error; intolerant toward those who expose error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p:cTn id="7" dur="1000" fill="hold"/>
                                        <p:tgtEl>
                                          <p:spTgt spid="6451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45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451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4515">
                                            <p:txEl>
                                              <p:pRg st="1" end="1"/>
                                            </p:txEl>
                                          </p:spTgt>
                                        </p:tgtEl>
                                        <p:attrNameLst>
                                          <p:attrName>style.visibility</p:attrName>
                                        </p:attrNameLst>
                                      </p:cBhvr>
                                      <p:to>
                                        <p:strVal val="visible"/>
                                      </p:to>
                                    </p:set>
                                    <p:anim calcmode="lin" valueType="num">
                                      <p:cBhvr>
                                        <p:cTn id="14" dur="1000" fill="hold"/>
                                        <p:tgtEl>
                                          <p:spTgt spid="6451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451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451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4515">
                                            <p:txEl>
                                              <p:pRg st="2" end="2"/>
                                            </p:txEl>
                                          </p:spTgt>
                                        </p:tgtEl>
                                        <p:attrNameLst>
                                          <p:attrName>style.visibility</p:attrName>
                                        </p:attrNameLst>
                                      </p:cBhvr>
                                      <p:to>
                                        <p:strVal val="visible"/>
                                      </p:to>
                                    </p:set>
                                    <p:anim calcmode="lin" valueType="num">
                                      <p:cBhvr>
                                        <p:cTn id="21" dur="1000" fill="hold"/>
                                        <p:tgtEl>
                                          <p:spTgt spid="6451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451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45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7D96AFE-F110-430D-932E-C0187FC6A74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8704E4-38E8-4CAB-9C56-E1386469BBA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38" name="Rectangle 2">
            <a:extLst>
              <a:ext uri="{FF2B5EF4-FFF2-40B4-BE49-F238E27FC236}">
                <a16:creationId xmlns:a16="http://schemas.microsoft.com/office/drawing/2014/main" id="{81D618A6-69DD-48A3-8982-8D6336DF841E}"/>
              </a:ext>
            </a:extLst>
          </p:cNvPr>
          <p:cNvSpPr>
            <a:spLocks noGrp="1" noChangeArrowheads="1"/>
          </p:cNvSpPr>
          <p:nvPr>
            <p:ph type="title"/>
          </p:nvPr>
        </p:nvSpPr>
        <p:spPr/>
        <p:txBody>
          <a:bodyPr/>
          <a:lstStyle/>
          <a:p>
            <a:r>
              <a:rPr lang="en-US" altLang="en-US"/>
              <a:t>Other Signs:</a:t>
            </a:r>
          </a:p>
        </p:txBody>
      </p:sp>
      <p:sp>
        <p:nvSpPr>
          <p:cNvPr id="65539" name="Rectangle 3">
            <a:extLst>
              <a:ext uri="{FF2B5EF4-FFF2-40B4-BE49-F238E27FC236}">
                <a16:creationId xmlns:a16="http://schemas.microsoft.com/office/drawing/2014/main" id="{49CC12CC-C154-4976-94DF-18BBC71C8F52}"/>
              </a:ext>
            </a:extLst>
          </p:cNvPr>
          <p:cNvSpPr>
            <a:spLocks noGrp="1" noChangeArrowheads="1"/>
          </p:cNvSpPr>
          <p:nvPr>
            <p:ph type="body" idx="1"/>
          </p:nvPr>
        </p:nvSpPr>
        <p:spPr>
          <a:xfrm>
            <a:off x="3048000" y="1905000"/>
            <a:ext cx="8610600" cy="4953000"/>
          </a:xfrm>
        </p:spPr>
        <p:txBody>
          <a:bodyPr>
            <a:normAutofit lnSpcReduction="10000"/>
          </a:bodyPr>
          <a:lstStyle/>
          <a:p>
            <a:pPr>
              <a:lnSpc>
                <a:spcPct val="90000"/>
              </a:lnSpc>
            </a:pPr>
            <a:r>
              <a:rPr lang="en-US" altLang="en-US" dirty="0"/>
              <a:t>changes in preaching</a:t>
            </a:r>
          </a:p>
          <a:p>
            <a:pPr lvl="1">
              <a:lnSpc>
                <a:spcPct val="90000"/>
              </a:lnSpc>
            </a:pPr>
            <a:r>
              <a:rPr lang="en-US" altLang="en-US" dirty="0"/>
              <a:t>non controversial messages</a:t>
            </a:r>
          </a:p>
          <a:p>
            <a:pPr lvl="1">
              <a:lnSpc>
                <a:spcPct val="90000"/>
              </a:lnSpc>
            </a:pPr>
            <a:r>
              <a:rPr lang="en-US" altLang="en-US" dirty="0"/>
              <a:t>less militant, emphasize the positive; eliminate the negative</a:t>
            </a:r>
          </a:p>
          <a:p>
            <a:pPr lvl="1">
              <a:lnSpc>
                <a:spcPct val="90000"/>
              </a:lnSpc>
            </a:pPr>
            <a:r>
              <a:rPr lang="en-US" altLang="en-US" dirty="0"/>
              <a:t>do not identify names of false teachers or denominations</a:t>
            </a:r>
          </a:p>
          <a:p>
            <a:pPr lvl="1">
              <a:lnSpc>
                <a:spcPct val="90000"/>
              </a:lnSpc>
            </a:pPr>
            <a:r>
              <a:rPr lang="en-US" altLang="en-US" dirty="0"/>
              <a:t>emphasis on personal stories over Scripture</a:t>
            </a:r>
          </a:p>
          <a:p>
            <a:pPr lvl="1">
              <a:lnSpc>
                <a:spcPct val="90000"/>
              </a:lnSpc>
            </a:pPr>
            <a:r>
              <a:rPr lang="en-US" altLang="en-US" dirty="0"/>
              <a:t>no or little applications of Scripture</a:t>
            </a:r>
          </a:p>
          <a:p>
            <a:pPr lvl="1"/>
            <a:r>
              <a:rPr lang="en-US" altLang="en-US" dirty="0"/>
              <a:t>sermonettes </a:t>
            </a:r>
          </a:p>
          <a:p>
            <a:pPr lvl="1"/>
            <a:r>
              <a:rPr lang="en-US" altLang="en-US" dirty="0"/>
              <a:t>sugar-toned sermons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p:cTn id="7" dur="1000" fill="hold"/>
                                        <p:tgtEl>
                                          <p:spTgt spid="6553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553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55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5539">
                                            <p:txEl>
                                              <p:pRg st="1" end="1"/>
                                            </p:txEl>
                                          </p:spTgt>
                                        </p:tgtEl>
                                        <p:attrNameLst>
                                          <p:attrName>style.visibility</p:attrName>
                                        </p:attrNameLst>
                                      </p:cBhvr>
                                      <p:to>
                                        <p:strVal val="visible"/>
                                      </p:to>
                                    </p:set>
                                    <p:anim calcmode="lin" valueType="num">
                                      <p:cBhvr>
                                        <p:cTn id="14" dur="1000" fill="hold"/>
                                        <p:tgtEl>
                                          <p:spTgt spid="6553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553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5539">
                                            <p:txEl>
                                              <p:pRg st="1" end="1"/>
                                            </p:txEl>
                                          </p:spTgt>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anim calcmode="lin" valueType="num">
                                      <p:cBhvr>
                                        <p:cTn id="19" dur="1000" fill="hold"/>
                                        <p:tgtEl>
                                          <p:spTgt spid="65539">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6553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553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65539">
                                            <p:txEl>
                                              <p:pRg st="3" end="3"/>
                                            </p:txEl>
                                          </p:spTgt>
                                        </p:tgtEl>
                                        <p:attrNameLst>
                                          <p:attrName>style.visibility</p:attrName>
                                        </p:attrNameLst>
                                      </p:cBhvr>
                                      <p:to>
                                        <p:strVal val="visible"/>
                                      </p:to>
                                    </p:set>
                                    <p:anim calcmode="lin" valueType="num">
                                      <p:cBhvr>
                                        <p:cTn id="26" dur="1000" fill="hold"/>
                                        <p:tgtEl>
                                          <p:spTgt spid="65539">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6553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553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65539">
                                            <p:txEl>
                                              <p:pRg st="4" end="4"/>
                                            </p:txEl>
                                          </p:spTgt>
                                        </p:tgtEl>
                                        <p:attrNameLst>
                                          <p:attrName>style.visibility</p:attrName>
                                        </p:attrNameLst>
                                      </p:cBhvr>
                                      <p:to>
                                        <p:strVal val="visible"/>
                                      </p:to>
                                    </p:set>
                                    <p:anim calcmode="lin" valueType="num">
                                      <p:cBhvr>
                                        <p:cTn id="33" dur="1000" fill="hold"/>
                                        <p:tgtEl>
                                          <p:spTgt spid="65539">
                                            <p:txEl>
                                              <p:pRg st="4" end="4"/>
                                            </p:txEl>
                                          </p:spTgt>
                                        </p:tgtEl>
                                        <p:attrNameLst>
                                          <p:attrName>ppt_x</p:attrName>
                                        </p:attrNameLst>
                                      </p:cBhvr>
                                      <p:tavLst>
                                        <p:tav tm="0">
                                          <p:val>
                                            <p:strVal val="#ppt_x-.2"/>
                                          </p:val>
                                        </p:tav>
                                        <p:tav tm="100000">
                                          <p:val>
                                            <p:strVal val="#ppt_x"/>
                                          </p:val>
                                        </p:tav>
                                      </p:tavLst>
                                    </p:anim>
                                    <p:anim calcmode="lin" valueType="num">
                                      <p:cBhvr>
                                        <p:cTn id="34" dur="1000" fill="hold"/>
                                        <p:tgtEl>
                                          <p:spTgt spid="6553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5539">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65539">
                                            <p:txEl>
                                              <p:pRg st="5" end="5"/>
                                            </p:txEl>
                                          </p:spTgt>
                                        </p:tgtEl>
                                        <p:attrNameLst>
                                          <p:attrName>style.visibility</p:attrName>
                                        </p:attrNameLst>
                                      </p:cBhvr>
                                      <p:to>
                                        <p:strVal val="visible"/>
                                      </p:to>
                                    </p:set>
                                    <p:anim calcmode="lin" valueType="num">
                                      <p:cBhvr>
                                        <p:cTn id="40" dur="1000" fill="hold"/>
                                        <p:tgtEl>
                                          <p:spTgt spid="65539">
                                            <p:txEl>
                                              <p:pRg st="5" end="5"/>
                                            </p:txEl>
                                          </p:spTgt>
                                        </p:tgtEl>
                                        <p:attrNameLst>
                                          <p:attrName>ppt_x</p:attrName>
                                        </p:attrNameLst>
                                      </p:cBhvr>
                                      <p:tavLst>
                                        <p:tav tm="0">
                                          <p:val>
                                            <p:strVal val="#ppt_x-.2"/>
                                          </p:val>
                                        </p:tav>
                                        <p:tav tm="100000">
                                          <p:val>
                                            <p:strVal val="#ppt_x"/>
                                          </p:val>
                                        </p:tav>
                                      </p:tavLst>
                                    </p:anim>
                                    <p:anim calcmode="lin" valueType="num">
                                      <p:cBhvr>
                                        <p:cTn id="41" dur="1000" fill="hold"/>
                                        <p:tgtEl>
                                          <p:spTgt spid="65539">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65539">
                                            <p:txEl>
                                              <p:pRg st="5" end="5"/>
                                            </p:txEl>
                                          </p:spTgt>
                                        </p:tgtEl>
                                      </p:cBhvr>
                                    </p:animEffect>
                                  </p:childTnLst>
                                </p:cTn>
                              </p:par>
                              <p:par>
                                <p:cTn id="43" presetID="29" presetClass="entr" presetSubtype="0" fill="hold" grpId="0" nodeType="withEffect">
                                  <p:stCondLst>
                                    <p:cond delay="0"/>
                                  </p:stCondLst>
                                  <p:childTnLst>
                                    <p:set>
                                      <p:cBhvr>
                                        <p:cTn id="44" dur="1" fill="hold">
                                          <p:stCondLst>
                                            <p:cond delay="0"/>
                                          </p:stCondLst>
                                        </p:cTn>
                                        <p:tgtEl>
                                          <p:spTgt spid="65539">
                                            <p:txEl>
                                              <p:pRg st="6" end="6"/>
                                            </p:txEl>
                                          </p:spTgt>
                                        </p:tgtEl>
                                        <p:attrNameLst>
                                          <p:attrName>style.visibility</p:attrName>
                                        </p:attrNameLst>
                                      </p:cBhvr>
                                      <p:to>
                                        <p:strVal val="visible"/>
                                      </p:to>
                                    </p:set>
                                    <p:anim calcmode="lin" valueType="num">
                                      <p:cBhvr>
                                        <p:cTn id="45" dur="1000" fill="hold"/>
                                        <p:tgtEl>
                                          <p:spTgt spid="65539">
                                            <p:txEl>
                                              <p:pRg st="6" end="6"/>
                                            </p:txEl>
                                          </p:spTgt>
                                        </p:tgtEl>
                                        <p:attrNameLst>
                                          <p:attrName>ppt_x</p:attrName>
                                        </p:attrNameLst>
                                      </p:cBhvr>
                                      <p:tavLst>
                                        <p:tav tm="0">
                                          <p:val>
                                            <p:strVal val="#ppt_x-.2"/>
                                          </p:val>
                                        </p:tav>
                                        <p:tav tm="100000">
                                          <p:val>
                                            <p:strVal val="#ppt_x"/>
                                          </p:val>
                                        </p:tav>
                                      </p:tavLst>
                                    </p:anim>
                                    <p:anim calcmode="lin" valueType="num">
                                      <p:cBhvr>
                                        <p:cTn id="46" dur="1000" fill="hold"/>
                                        <p:tgtEl>
                                          <p:spTgt spid="6553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65539">
                                            <p:txEl>
                                              <p:pRg st="6" end="6"/>
                                            </p:txEl>
                                          </p:spTgt>
                                        </p:tgtEl>
                                      </p:cBhvr>
                                    </p:animEffect>
                                  </p:childTnLst>
                                </p:cTn>
                              </p:par>
                              <p:par>
                                <p:cTn id="48" presetID="29" presetClass="entr" presetSubtype="0" fill="hold" grpId="0" nodeType="withEffect">
                                  <p:stCondLst>
                                    <p:cond delay="0"/>
                                  </p:stCondLst>
                                  <p:childTnLst>
                                    <p:set>
                                      <p:cBhvr>
                                        <p:cTn id="49" dur="1" fill="hold">
                                          <p:stCondLst>
                                            <p:cond delay="0"/>
                                          </p:stCondLst>
                                        </p:cTn>
                                        <p:tgtEl>
                                          <p:spTgt spid="65539">
                                            <p:txEl>
                                              <p:pRg st="7" end="7"/>
                                            </p:txEl>
                                          </p:spTgt>
                                        </p:tgtEl>
                                        <p:attrNameLst>
                                          <p:attrName>style.visibility</p:attrName>
                                        </p:attrNameLst>
                                      </p:cBhvr>
                                      <p:to>
                                        <p:strVal val="visible"/>
                                      </p:to>
                                    </p:set>
                                    <p:anim calcmode="lin" valueType="num">
                                      <p:cBhvr>
                                        <p:cTn id="50" dur="1000" fill="hold"/>
                                        <p:tgtEl>
                                          <p:spTgt spid="65539">
                                            <p:txEl>
                                              <p:pRg st="7" end="7"/>
                                            </p:txEl>
                                          </p:spTgt>
                                        </p:tgtEl>
                                        <p:attrNameLst>
                                          <p:attrName>ppt_x</p:attrName>
                                        </p:attrNameLst>
                                      </p:cBhvr>
                                      <p:tavLst>
                                        <p:tav tm="0">
                                          <p:val>
                                            <p:strVal val="#ppt_x-.2"/>
                                          </p:val>
                                        </p:tav>
                                        <p:tav tm="100000">
                                          <p:val>
                                            <p:strVal val="#ppt_x"/>
                                          </p:val>
                                        </p:tav>
                                      </p:tavLst>
                                    </p:anim>
                                    <p:anim calcmode="lin" valueType="num">
                                      <p:cBhvr>
                                        <p:cTn id="51" dur="1000" fill="hold"/>
                                        <p:tgtEl>
                                          <p:spTgt spid="65539">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2" dur="1000"/>
                                        <p:tgtEl>
                                          <p:spTgt spid="655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195FBE3-AAA9-47A2-A7CE-F95297F7DD2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6B6A60-015A-431A-885A-3F57BBCE73A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562" name="Rectangle 2">
            <a:extLst>
              <a:ext uri="{FF2B5EF4-FFF2-40B4-BE49-F238E27FC236}">
                <a16:creationId xmlns:a16="http://schemas.microsoft.com/office/drawing/2014/main" id="{89FB8CD8-56F9-4D3F-AD1A-60B112B8BFD2}"/>
              </a:ext>
            </a:extLst>
          </p:cNvPr>
          <p:cNvSpPr>
            <a:spLocks noGrp="1" noChangeArrowheads="1"/>
          </p:cNvSpPr>
          <p:nvPr>
            <p:ph type="title"/>
          </p:nvPr>
        </p:nvSpPr>
        <p:spPr/>
        <p:txBody>
          <a:bodyPr/>
          <a:lstStyle/>
          <a:p>
            <a:r>
              <a:rPr lang="en-US" altLang="en-US"/>
              <a:t>The Mega Church</a:t>
            </a:r>
          </a:p>
        </p:txBody>
      </p:sp>
      <p:sp>
        <p:nvSpPr>
          <p:cNvPr id="66563" name="Rectangle 3">
            <a:extLst>
              <a:ext uri="{FF2B5EF4-FFF2-40B4-BE49-F238E27FC236}">
                <a16:creationId xmlns:a16="http://schemas.microsoft.com/office/drawing/2014/main" id="{4436FCFB-E35C-4CC0-9E99-C9B8264DCE1C}"/>
              </a:ext>
            </a:extLst>
          </p:cNvPr>
          <p:cNvSpPr>
            <a:spLocks noGrp="1" noChangeArrowheads="1"/>
          </p:cNvSpPr>
          <p:nvPr>
            <p:ph type="body" idx="1"/>
          </p:nvPr>
        </p:nvSpPr>
        <p:spPr>
          <a:xfrm>
            <a:off x="3048000" y="1905000"/>
            <a:ext cx="8458200" cy="4953000"/>
          </a:xfrm>
        </p:spPr>
        <p:txBody>
          <a:bodyPr/>
          <a:lstStyle/>
          <a:p>
            <a:r>
              <a:rPr lang="en-US" altLang="en-US" sz="3200" dirty="0"/>
              <a:t>is appealing to the worldly-minded person</a:t>
            </a:r>
          </a:p>
          <a:p>
            <a:r>
              <a:rPr lang="en-US" altLang="en-US" sz="3200" dirty="0"/>
              <a:t>is growing</a:t>
            </a:r>
          </a:p>
          <a:p>
            <a:r>
              <a:rPr lang="en-US" altLang="en-US" sz="3200" dirty="0"/>
              <a:t>is influential</a:t>
            </a:r>
          </a:p>
          <a:p>
            <a:r>
              <a:rPr lang="en-US" altLang="en-US" sz="3200" dirty="0"/>
              <a:t>IS DANGEROUS</a:t>
            </a:r>
          </a:p>
          <a:p>
            <a:pPr lvl="1"/>
            <a:r>
              <a:rPr lang="en-US" altLang="en-US" sz="2800" b="1" dirty="0">
                <a:latin typeface="Trebuchet MS" panose="020B0603020202020204" pitchFamily="34" charset="0"/>
              </a:rPr>
              <a:t>gives lip service to truth</a:t>
            </a:r>
          </a:p>
          <a:p>
            <a:pPr lvl="1"/>
            <a:r>
              <a:rPr lang="en-US" altLang="en-US" sz="2800" b="1" dirty="0">
                <a:latin typeface="Trebuchet MS" panose="020B0603020202020204" pitchFamily="34" charset="0"/>
              </a:rPr>
              <a:t>emphasis is on the natural man</a:t>
            </a:r>
          </a:p>
          <a:p>
            <a:pPr lvl="1"/>
            <a:r>
              <a:rPr lang="en-US" altLang="en-US" sz="2800" b="1" dirty="0">
                <a:latin typeface="Trebuchet MS" panose="020B0603020202020204" pitchFamily="34" charset="0"/>
              </a:rPr>
              <a:t>baits with entertainment</a:t>
            </a:r>
          </a:p>
          <a:p>
            <a:pPr lvl="1"/>
            <a:r>
              <a:rPr lang="en-US" altLang="en-US" sz="2800" b="1" dirty="0">
                <a:latin typeface="Trebuchet MS" panose="020B0603020202020204" pitchFamily="34" charset="0"/>
              </a:rPr>
              <a:t>has no regard for the authority of the Scriptures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p:cTn id="7" dur="1000" fill="hold"/>
                                        <p:tgtEl>
                                          <p:spTgt spid="6656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656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65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6563">
                                            <p:txEl>
                                              <p:pRg st="1" end="1"/>
                                            </p:txEl>
                                          </p:spTgt>
                                        </p:tgtEl>
                                        <p:attrNameLst>
                                          <p:attrName>style.visibility</p:attrName>
                                        </p:attrNameLst>
                                      </p:cBhvr>
                                      <p:to>
                                        <p:strVal val="visible"/>
                                      </p:to>
                                    </p:set>
                                    <p:anim calcmode="lin" valueType="num">
                                      <p:cBhvr>
                                        <p:cTn id="14" dur="1000" fill="hold"/>
                                        <p:tgtEl>
                                          <p:spTgt spid="6656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656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656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6563">
                                            <p:txEl>
                                              <p:pRg st="2" end="2"/>
                                            </p:txEl>
                                          </p:spTgt>
                                        </p:tgtEl>
                                        <p:attrNameLst>
                                          <p:attrName>style.visibility</p:attrName>
                                        </p:attrNameLst>
                                      </p:cBhvr>
                                      <p:to>
                                        <p:strVal val="visible"/>
                                      </p:to>
                                    </p:set>
                                    <p:anim calcmode="lin" valueType="num">
                                      <p:cBhvr>
                                        <p:cTn id="21" dur="1000" fill="hold"/>
                                        <p:tgtEl>
                                          <p:spTgt spid="6656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656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656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6563">
                                            <p:txEl>
                                              <p:pRg st="3" end="3"/>
                                            </p:txEl>
                                          </p:spTgt>
                                        </p:tgtEl>
                                        <p:attrNameLst>
                                          <p:attrName>style.visibility</p:attrName>
                                        </p:attrNameLst>
                                      </p:cBhvr>
                                      <p:to>
                                        <p:strVal val="visible"/>
                                      </p:to>
                                    </p:set>
                                    <p:anim calcmode="lin" valueType="num">
                                      <p:cBhvr>
                                        <p:cTn id="28" dur="1000" fill="hold"/>
                                        <p:tgtEl>
                                          <p:spTgt spid="6656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656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656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6563">
                                            <p:txEl>
                                              <p:pRg st="4" end="4"/>
                                            </p:txEl>
                                          </p:spTgt>
                                        </p:tgtEl>
                                        <p:attrNameLst>
                                          <p:attrName>style.visibility</p:attrName>
                                        </p:attrNameLst>
                                      </p:cBhvr>
                                      <p:to>
                                        <p:strVal val="visible"/>
                                      </p:to>
                                    </p:set>
                                    <p:anim calcmode="lin" valueType="num">
                                      <p:cBhvr>
                                        <p:cTn id="35" dur="1000" fill="hold"/>
                                        <p:tgtEl>
                                          <p:spTgt spid="6656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656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656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66563">
                                            <p:txEl>
                                              <p:pRg st="5" end="5"/>
                                            </p:txEl>
                                          </p:spTgt>
                                        </p:tgtEl>
                                        <p:attrNameLst>
                                          <p:attrName>style.visibility</p:attrName>
                                        </p:attrNameLst>
                                      </p:cBhvr>
                                      <p:to>
                                        <p:strVal val="visible"/>
                                      </p:to>
                                    </p:set>
                                    <p:anim calcmode="lin" valueType="num">
                                      <p:cBhvr>
                                        <p:cTn id="42" dur="1000" fill="hold"/>
                                        <p:tgtEl>
                                          <p:spTgt spid="66563">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6656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6563">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66563">
                                            <p:txEl>
                                              <p:pRg st="6" end="6"/>
                                            </p:txEl>
                                          </p:spTgt>
                                        </p:tgtEl>
                                        <p:attrNameLst>
                                          <p:attrName>style.visibility</p:attrName>
                                        </p:attrNameLst>
                                      </p:cBhvr>
                                      <p:to>
                                        <p:strVal val="visible"/>
                                      </p:to>
                                    </p:set>
                                    <p:anim calcmode="lin" valueType="num">
                                      <p:cBhvr>
                                        <p:cTn id="49" dur="1000" fill="hold"/>
                                        <p:tgtEl>
                                          <p:spTgt spid="66563">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6656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66563">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66563">
                                            <p:txEl>
                                              <p:pRg st="7" end="7"/>
                                            </p:txEl>
                                          </p:spTgt>
                                        </p:tgtEl>
                                        <p:attrNameLst>
                                          <p:attrName>style.visibility</p:attrName>
                                        </p:attrNameLst>
                                      </p:cBhvr>
                                      <p:to>
                                        <p:strVal val="visible"/>
                                      </p:to>
                                    </p:set>
                                    <p:anim calcmode="lin" valueType="num">
                                      <p:cBhvr>
                                        <p:cTn id="56" dur="1000" fill="hold"/>
                                        <p:tgtEl>
                                          <p:spTgt spid="66563">
                                            <p:txEl>
                                              <p:pRg st="7" end="7"/>
                                            </p:txEl>
                                          </p:spTgt>
                                        </p:tgtEl>
                                        <p:attrNameLst>
                                          <p:attrName>ppt_x</p:attrName>
                                        </p:attrNameLst>
                                      </p:cBhvr>
                                      <p:tavLst>
                                        <p:tav tm="0">
                                          <p:val>
                                            <p:strVal val="#ppt_x-.2"/>
                                          </p:val>
                                        </p:tav>
                                        <p:tav tm="100000">
                                          <p:val>
                                            <p:strVal val="#ppt_x"/>
                                          </p:val>
                                        </p:tav>
                                      </p:tavLst>
                                    </p:anim>
                                    <p:anim calcmode="lin" valueType="num">
                                      <p:cBhvr>
                                        <p:cTn id="57" dur="1000" fill="hold"/>
                                        <p:tgtEl>
                                          <p:spTgt spid="6656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665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7F22ED-CA08-4C3C-9102-F5D59704EA6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8EE1CF-82EC-44BE-8B2C-5161C5E0495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7586" name="Rectangle 2">
            <a:extLst>
              <a:ext uri="{FF2B5EF4-FFF2-40B4-BE49-F238E27FC236}">
                <a16:creationId xmlns:a16="http://schemas.microsoft.com/office/drawing/2014/main" id="{B9C96416-51A1-4F35-81B2-3C99004B1FE1}"/>
              </a:ext>
            </a:extLst>
          </p:cNvPr>
          <p:cNvSpPr>
            <a:spLocks noGrp="1" noChangeArrowheads="1"/>
          </p:cNvSpPr>
          <p:nvPr>
            <p:ph type="title"/>
          </p:nvPr>
        </p:nvSpPr>
        <p:spPr/>
        <p:txBody>
          <a:bodyPr/>
          <a:lstStyle/>
          <a:p>
            <a:r>
              <a:rPr lang="en-US" altLang="en-US"/>
              <a:t>Isaiah 8:20</a:t>
            </a:r>
          </a:p>
        </p:txBody>
      </p:sp>
      <p:sp>
        <p:nvSpPr>
          <p:cNvPr id="67588" name="Text Box 4">
            <a:extLst>
              <a:ext uri="{FF2B5EF4-FFF2-40B4-BE49-F238E27FC236}">
                <a16:creationId xmlns:a16="http://schemas.microsoft.com/office/drawing/2014/main" id="{17960DE7-3D47-4E5A-965D-9DFA1A2DDF85}"/>
              </a:ext>
            </a:extLst>
          </p:cNvPr>
          <p:cNvSpPr txBox="1">
            <a:spLocks noChangeArrowheads="1"/>
          </p:cNvSpPr>
          <p:nvPr/>
        </p:nvSpPr>
        <p:spPr bwMode="auto">
          <a:xfrm>
            <a:off x="3352800" y="1447801"/>
            <a:ext cx="8153400" cy="175432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cap="sq">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“To the law and to the testimony! If they do not speak according to this word, it is because there is no light in them”</a:t>
            </a:r>
          </a:p>
        </p:txBody>
      </p:sp>
      <p:sp>
        <p:nvSpPr>
          <p:cNvPr id="67589" name="Text Box 5">
            <a:extLst>
              <a:ext uri="{FF2B5EF4-FFF2-40B4-BE49-F238E27FC236}">
                <a16:creationId xmlns:a16="http://schemas.microsoft.com/office/drawing/2014/main" id="{DE6F79A5-4381-4A62-9ABE-E8697838176D}"/>
              </a:ext>
            </a:extLst>
          </p:cNvPr>
          <p:cNvSpPr txBox="1">
            <a:spLocks noChangeArrowheads="1"/>
          </p:cNvSpPr>
          <p:nvPr/>
        </p:nvSpPr>
        <p:spPr bwMode="auto">
          <a:xfrm>
            <a:off x="3413126" y="4375150"/>
            <a:ext cx="7307263" cy="17399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cap="sq">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God’s word is our guide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36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God’s word shows who is of light </a:t>
            </a:r>
            <a:br>
              <a:rPr kumimoji="0" lang="en-US" altLang="en-US" sz="3600" b="0" i="0" u="none" strike="noStrike" kern="1200" cap="none" spc="0" normalizeH="0" baseline="0" noProof="0">
                <a:ln>
                  <a:noFill/>
                </a:ln>
                <a:solidFill>
                  <a:srgbClr val="FFFFFF"/>
                </a:solidFill>
                <a:effectLst/>
                <a:uLnTx/>
                <a:uFillTx/>
                <a:latin typeface="Tahoma" panose="020B0604030504040204" pitchFamily="34" charset="0"/>
                <a:ea typeface="+mn-ea"/>
                <a:cs typeface="+mn-cs"/>
              </a:rPr>
            </a:br>
            <a:r>
              <a:rPr kumimoji="0" lang="en-US" altLang="en-US" sz="36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and who is darkness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7589">
                                            <p:txEl>
                                              <p:pRg st="0" end="0"/>
                                            </p:txEl>
                                          </p:spTgt>
                                        </p:tgtEl>
                                        <p:attrNameLst>
                                          <p:attrName>style.visibility</p:attrName>
                                        </p:attrNameLst>
                                      </p:cBhvr>
                                      <p:to>
                                        <p:strVal val="visible"/>
                                      </p:to>
                                    </p:set>
                                    <p:anim calcmode="lin" valueType="num">
                                      <p:cBhvr>
                                        <p:cTn id="7" dur="1000" fill="hold"/>
                                        <p:tgtEl>
                                          <p:spTgt spid="67589">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6758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758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7589">
                                            <p:txEl>
                                              <p:pRg st="1" end="1"/>
                                            </p:txEl>
                                          </p:spTgt>
                                        </p:tgtEl>
                                        <p:attrNameLst>
                                          <p:attrName>style.visibility</p:attrName>
                                        </p:attrNameLst>
                                      </p:cBhvr>
                                      <p:to>
                                        <p:strVal val="visible"/>
                                      </p:to>
                                    </p:set>
                                    <p:anim calcmode="lin" valueType="num">
                                      <p:cBhvr>
                                        <p:cTn id="14" dur="1000" fill="hold"/>
                                        <p:tgtEl>
                                          <p:spTgt spid="67589">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6758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75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3FF94FC-EF85-4BEA-8C4F-8E907819F72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2071E9-75E0-48C2-B0D2-6374501DB95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8610" name="Rectangle 2">
            <a:extLst>
              <a:ext uri="{FF2B5EF4-FFF2-40B4-BE49-F238E27FC236}">
                <a16:creationId xmlns:a16="http://schemas.microsoft.com/office/drawing/2014/main" id="{AB84ECD8-B21B-4A85-94CB-5447D0B3BE03}"/>
              </a:ext>
            </a:extLst>
          </p:cNvPr>
          <p:cNvSpPr>
            <a:spLocks noGrp="1" noChangeArrowheads="1"/>
          </p:cNvSpPr>
          <p:nvPr>
            <p:ph type="title"/>
          </p:nvPr>
        </p:nvSpPr>
        <p:spPr/>
        <p:txBody>
          <a:bodyPr/>
          <a:lstStyle/>
          <a:p>
            <a:r>
              <a:rPr lang="en-US" altLang="en-US" sz="4400"/>
              <a:t>A Religion like Jeroboam </a:t>
            </a:r>
            <a:br>
              <a:rPr lang="en-US" altLang="en-US" sz="4400"/>
            </a:br>
            <a:r>
              <a:rPr lang="en-US" altLang="en-US" sz="3200"/>
              <a:t>(1 Kin. 12:25-33)</a:t>
            </a:r>
          </a:p>
        </p:txBody>
      </p:sp>
      <p:sp>
        <p:nvSpPr>
          <p:cNvPr id="68611" name="Rectangle 3">
            <a:extLst>
              <a:ext uri="{FF2B5EF4-FFF2-40B4-BE49-F238E27FC236}">
                <a16:creationId xmlns:a16="http://schemas.microsoft.com/office/drawing/2014/main" id="{81FF382D-00F7-4CD1-ACA8-CF2FE1A96593}"/>
              </a:ext>
            </a:extLst>
          </p:cNvPr>
          <p:cNvSpPr>
            <a:spLocks noGrp="1" noChangeArrowheads="1"/>
          </p:cNvSpPr>
          <p:nvPr>
            <p:ph type="body" idx="1"/>
          </p:nvPr>
        </p:nvSpPr>
        <p:spPr>
          <a:xfrm>
            <a:off x="3048000" y="1905000"/>
            <a:ext cx="7620000" cy="4953000"/>
          </a:xfrm>
        </p:spPr>
        <p:txBody>
          <a:bodyPr/>
          <a:lstStyle/>
          <a:p>
            <a:r>
              <a:rPr lang="en-US" altLang="en-US"/>
              <a:t>Jeroboam sold his religion by appealing to “convenience” rather than the law of Moses (v. 28)</a:t>
            </a:r>
          </a:p>
          <a:p>
            <a:r>
              <a:rPr lang="en-US" altLang="en-US"/>
              <a:t>CGM appeals to programs, entertainment, catchy phrases, etc. to sell their religion rather than the 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p:cTn id="7" dur="1000" fill="hold"/>
                                        <p:tgtEl>
                                          <p:spTgt spid="686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86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86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86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8611">
                                            <p:txEl>
                                              <p:pRg st="1" end="1"/>
                                            </p:txEl>
                                          </p:spTgt>
                                        </p:tgtEl>
                                        <p:attrNameLst>
                                          <p:attrName>style.visibility</p:attrName>
                                        </p:attrNameLst>
                                      </p:cBhvr>
                                      <p:to>
                                        <p:strVal val="visible"/>
                                      </p:to>
                                    </p:set>
                                    <p:anim calcmode="lin" valueType="num">
                                      <p:cBhvr>
                                        <p:cTn id="15" dur="1000" fill="hold"/>
                                        <p:tgtEl>
                                          <p:spTgt spid="686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86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86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86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13144E2-3DB2-4ACC-9E07-448EEEF678C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B027DE-4FCF-4CDC-96DF-EE5B1999B3E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9634" name="Rectangle 2">
            <a:extLst>
              <a:ext uri="{FF2B5EF4-FFF2-40B4-BE49-F238E27FC236}">
                <a16:creationId xmlns:a16="http://schemas.microsoft.com/office/drawing/2014/main" id="{349D9353-9C3D-4CE2-A457-9E8048767A3E}"/>
              </a:ext>
            </a:extLst>
          </p:cNvPr>
          <p:cNvSpPr>
            <a:spLocks noGrp="1" noChangeArrowheads="1"/>
          </p:cNvSpPr>
          <p:nvPr>
            <p:ph type="title"/>
          </p:nvPr>
        </p:nvSpPr>
        <p:spPr/>
        <p:txBody>
          <a:bodyPr/>
          <a:lstStyle/>
          <a:p>
            <a:r>
              <a:rPr lang="en-US" altLang="en-US" sz="4400"/>
              <a:t>SIMILARITY TO </a:t>
            </a:r>
            <a:br>
              <a:rPr lang="en-US" altLang="en-US" sz="4400"/>
            </a:br>
            <a:r>
              <a:rPr lang="en-US" altLang="en-US" sz="4400"/>
              <a:t>Jeremiah 5:30, 31</a:t>
            </a:r>
          </a:p>
        </p:txBody>
      </p:sp>
      <p:sp>
        <p:nvSpPr>
          <p:cNvPr id="69635" name="Rectangle 3">
            <a:extLst>
              <a:ext uri="{FF2B5EF4-FFF2-40B4-BE49-F238E27FC236}">
                <a16:creationId xmlns:a16="http://schemas.microsoft.com/office/drawing/2014/main" id="{540432C3-B626-4E00-988C-8963D265E1CC}"/>
              </a:ext>
            </a:extLst>
          </p:cNvPr>
          <p:cNvSpPr>
            <a:spLocks noGrp="1" noChangeArrowheads="1"/>
          </p:cNvSpPr>
          <p:nvPr>
            <p:ph type="body" idx="1"/>
          </p:nvPr>
        </p:nvSpPr>
        <p:spPr/>
        <p:txBody>
          <a:bodyPr/>
          <a:lstStyle/>
          <a:p>
            <a:pPr>
              <a:lnSpc>
                <a:spcPct val="90000"/>
              </a:lnSpc>
              <a:buFont typeface="Wingdings" panose="05000000000000000000" pitchFamily="2" charset="2"/>
              <a:buNone/>
            </a:pPr>
            <a:r>
              <a:rPr lang="en-US" altLang="en-US" sz="4400" dirty="0">
                <a:effectLst/>
              </a:rPr>
              <a:t>	“An astonishing and horrible thing has been committed in the land; the prophets prophesy falsely, and the priests rule by their own power; and My people love to have it so. But what will you do in the end?”</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3700-A147-4196-B41B-7A8E6DA5A759}"/>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3F9DBAB2-65AB-4DB2-AC69-2DA1611DF8D8}"/>
              </a:ext>
            </a:extLst>
          </p:cNvPr>
          <p:cNvSpPr>
            <a:spLocks noGrp="1"/>
          </p:cNvSpPr>
          <p:nvPr>
            <p:ph idx="1"/>
          </p:nvPr>
        </p:nvSpPr>
        <p:spPr>
          <a:xfrm>
            <a:off x="2286000" y="1905000"/>
            <a:ext cx="9906000" cy="1524000"/>
          </a:xfrm>
        </p:spPr>
        <p:txBody>
          <a:bodyPr/>
          <a:lstStyle/>
          <a:p>
            <a:r>
              <a:rPr lang="en-US" dirty="0"/>
              <a:t>Is it wrong for the Lord’s body to own and maintain a church building?</a:t>
            </a:r>
          </a:p>
        </p:txBody>
      </p:sp>
      <p:sp>
        <p:nvSpPr>
          <p:cNvPr id="4" name="Slide Number Placeholder 3">
            <a:extLst>
              <a:ext uri="{FF2B5EF4-FFF2-40B4-BE49-F238E27FC236}">
                <a16:creationId xmlns:a16="http://schemas.microsoft.com/office/drawing/2014/main" id="{E016E240-7014-4924-81A1-4F14541E3EC8}"/>
              </a:ext>
            </a:extLst>
          </p:cNvPr>
          <p:cNvSpPr>
            <a:spLocks noGrp="1"/>
          </p:cNvSpPr>
          <p:nvPr>
            <p:ph type="sldNum" sz="quarter" idx="12"/>
          </p:nvPr>
        </p:nvSpPr>
        <p:spPr/>
        <p:txBody>
          <a:bodyPr/>
          <a:lstStyle/>
          <a:p>
            <a:fld id="{369F8D34-5DD6-49C2-946C-3BE126DFA6E2}" type="slidenum">
              <a:rPr lang="en-US" altLang="en-US" smtClean="0"/>
              <a:pPr/>
              <a:t>4</a:t>
            </a:fld>
            <a:endParaRPr lang="en-US" altLang="en-US"/>
          </a:p>
        </p:txBody>
      </p:sp>
      <p:sp>
        <p:nvSpPr>
          <p:cNvPr id="5" name="TextBox 4">
            <a:extLst>
              <a:ext uri="{FF2B5EF4-FFF2-40B4-BE49-F238E27FC236}">
                <a16:creationId xmlns:a16="http://schemas.microsoft.com/office/drawing/2014/main" id="{C4E5459E-AC3F-4031-B37D-8E8674EE4925}"/>
              </a:ext>
            </a:extLst>
          </p:cNvPr>
          <p:cNvSpPr txBox="1"/>
          <p:nvPr/>
        </p:nvSpPr>
        <p:spPr>
          <a:xfrm>
            <a:off x="2286000" y="3429000"/>
            <a:ext cx="9906000" cy="830997"/>
          </a:xfrm>
          <a:prstGeom prst="rect">
            <a:avLst/>
          </a:prstGeom>
          <a:noFill/>
        </p:spPr>
        <p:txBody>
          <a:bodyPr wrap="square" rtlCol="0">
            <a:spAutoFit/>
          </a:bodyPr>
          <a:lstStyle/>
          <a:p>
            <a:pPr algn="ctr"/>
            <a:r>
              <a:rPr lang="en-US" sz="4800" b="1" spc="600" dirty="0">
                <a:ln w="22225">
                  <a:solidFill>
                    <a:schemeClr val="accent2"/>
                  </a:solidFill>
                  <a:prstDash val="solid"/>
                </a:ln>
                <a:solidFill>
                  <a:schemeClr val="accent2">
                    <a:lumMod val="40000"/>
                    <a:lumOff val="60000"/>
                  </a:schemeClr>
                </a:solidFill>
                <a:latin typeface="+mj-lt"/>
              </a:rPr>
              <a:t>AUTHORITY</a:t>
            </a:r>
          </a:p>
        </p:txBody>
      </p:sp>
      <p:sp>
        <p:nvSpPr>
          <p:cNvPr id="6" name="TextBox 5">
            <a:extLst>
              <a:ext uri="{FF2B5EF4-FFF2-40B4-BE49-F238E27FC236}">
                <a16:creationId xmlns:a16="http://schemas.microsoft.com/office/drawing/2014/main" id="{4D0538E3-1F88-4605-BF89-84F821611C2D}"/>
              </a:ext>
            </a:extLst>
          </p:cNvPr>
          <p:cNvSpPr txBox="1"/>
          <p:nvPr/>
        </p:nvSpPr>
        <p:spPr>
          <a:xfrm>
            <a:off x="2752094" y="4518878"/>
            <a:ext cx="1645002" cy="584775"/>
          </a:xfrm>
          <a:prstGeom prst="rect">
            <a:avLst/>
          </a:prstGeom>
          <a:noFill/>
        </p:spPr>
        <p:txBody>
          <a:bodyPr wrap="none" rtlCol="0">
            <a:spAutoFit/>
          </a:bodyPr>
          <a:lstStyle/>
          <a:p>
            <a:pPr algn="ctr"/>
            <a:r>
              <a:rPr lang="en-US" sz="3200" dirty="0"/>
              <a:t>Specific?</a:t>
            </a:r>
          </a:p>
        </p:txBody>
      </p:sp>
      <p:sp>
        <p:nvSpPr>
          <p:cNvPr id="7" name="TextBox 6">
            <a:extLst>
              <a:ext uri="{FF2B5EF4-FFF2-40B4-BE49-F238E27FC236}">
                <a16:creationId xmlns:a16="http://schemas.microsoft.com/office/drawing/2014/main" id="{B2DC90C3-6B01-4E87-8E0A-6F6DFD201695}"/>
              </a:ext>
            </a:extLst>
          </p:cNvPr>
          <p:cNvSpPr txBox="1"/>
          <p:nvPr/>
        </p:nvSpPr>
        <p:spPr>
          <a:xfrm>
            <a:off x="10131703" y="4513962"/>
            <a:ext cx="1669048" cy="584775"/>
          </a:xfrm>
          <a:prstGeom prst="rect">
            <a:avLst/>
          </a:prstGeom>
          <a:noFill/>
        </p:spPr>
        <p:txBody>
          <a:bodyPr wrap="none" rtlCol="0">
            <a:spAutoFit/>
          </a:bodyPr>
          <a:lstStyle/>
          <a:p>
            <a:pPr algn="ctr"/>
            <a:r>
              <a:rPr lang="en-US" sz="3200" dirty="0"/>
              <a:t>Generic?</a:t>
            </a:r>
          </a:p>
        </p:txBody>
      </p:sp>
      <p:sp>
        <p:nvSpPr>
          <p:cNvPr id="8" name="TextBox 7">
            <a:extLst>
              <a:ext uri="{FF2B5EF4-FFF2-40B4-BE49-F238E27FC236}">
                <a16:creationId xmlns:a16="http://schemas.microsoft.com/office/drawing/2014/main" id="{B5F71648-5270-4454-8173-733FE19B8425}"/>
              </a:ext>
            </a:extLst>
          </p:cNvPr>
          <p:cNvSpPr txBox="1"/>
          <p:nvPr/>
        </p:nvSpPr>
        <p:spPr>
          <a:xfrm>
            <a:off x="5088893" y="4513962"/>
            <a:ext cx="4351013" cy="18158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800" dirty="0"/>
              <a:t>singing spiritual songs</a:t>
            </a:r>
          </a:p>
          <a:p>
            <a:pPr algn="ctr"/>
            <a:r>
              <a:rPr lang="en-US" sz="2800" dirty="0"/>
              <a:t>giving first day of the week</a:t>
            </a:r>
          </a:p>
          <a:p>
            <a:pPr algn="ctr"/>
            <a:r>
              <a:rPr lang="en-US" sz="2800" dirty="0"/>
              <a:t>preaching the word</a:t>
            </a:r>
          </a:p>
          <a:p>
            <a:pPr algn="ctr"/>
            <a:r>
              <a:rPr lang="en-US" sz="2800" dirty="0"/>
              <a:t>assembling with the saints</a:t>
            </a:r>
          </a:p>
        </p:txBody>
      </p:sp>
      <p:pic>
        <p:nvPicPr>
          <p:cNvPr id="14" name="Graphic 13" descr="Arrow: Clockwise curve">
            <a:extLst>
              <a:ext uri="{FF2B5EF4-FFF2-40B4-BE49-F238E27FC236}">
                <a16:creationId xmlns:a16="http://schemas.microsoft.com/office/drawing/2014/main" id="{00BFC711-51BA-43A9-BF2E-9BE4440B4C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81361">
            <a:off x="3717293" y="5104574"/>
            <a:ext cx="914400" cy="914400"/>
          </a:xfrm>
          <a:prstGeom prst="rect">
            <a:avLst/>
          </a:prstGeom>
        </p:spPr>
      </p:pic>
      <p:pic>
        <p:nvPicPr>
          <p:cNvPr id="15" name="Graphic 14" descr="Arrow: Clockwise curve">
            <a:extLst>
              <a:ext uri="{FF2B5EF4-FFF2-40B4-BE49-F238E27FC236}">
                <a16:creationId xmlns:a16="http://schemas.microsoft.com/office/drawing/2014/main" id="{21E78848-4012-4BCA-B1A6-1C54944FA1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14517" flipH="1">
            <a:off x="10024208" y="5111016"/>
            <a:ext cx="890257" cy="914400"/>
          </a:xfrm>
          <a:prstGeom prst="rect">
            <a:avLst/>
          </a:prstGeom>
        </p:spPr>
      </p:pic>
      <p:sp>
        <p:nvSpPr>
          <p:cNvPr id="16" name="TextBox 15">
            <a:extLst>
              <a:ext uri="{FF2B5EF4-FFF2-40B4-BE49-F238E27FC236}">
                <a16:creationId xmlns:a16="http://schemas.microsoft.com/office/drawing/2014/main" id="{1201D089-D27B-41B1-88C3-E844B5B0B20A}"/>
              </a:ext>
            </a:extLst>
          </p:cNvPr>
          <p:cNvSpPr txBox="1"/>
          <p:nvPr/>
        </p:nvSpPr>
        <p:spPr>
          <a:xfrm>
            <a:off x="4555285" y="5237237"/>
            <a:ext cx="375424" cy="584775"/>
          </a:xfrm>
          <a:prstGeom prst="rect">
            <a:avLst/>
          </a:prstGeom>
          <a:noFill/>
        </p:spPr>
        <p:txBody>
          <a:bodyPr wrap="none" rtlCol="0">
            <a:spAutoFit/>
          </a:bodyPr>
          <a:lstStyle/>
          <a:p>
            <a:pPr algn="ctr"/>
            <a:r>
              <a:rPr lang="en-US" sz="3200" dirty="0"/>
              <a:t>?</a:t>
            </a:r>
          </a:p>
        </p:txBody>
      </p:sp>
      <p:sp>
        <p:nvSpPr>
          <p:cNvPr id="17" name="TextBox 16">
            <a:extLst>
              <a:ext uri="{FF2B5EF4-FFF2-40B4-BE49-F238E27FC236}">
                <a16:creationId xmlns:a16="http://schemas.microsoft.com/office/drawing/2014/main" id="{E13CD3DB-91D5-4264-814B-3F3C3DE51051}"/>
              </a:ext>
            </a:extLst>
          </p:cNvPr>
          <p:cNvSpPr txBox="1"/>
          <p:nvPr/>
        </p:nvSpPr>
        <p:spPr>
          <a:xfrm>
            <a:off x="9819888" y="5237237"/>
            <a:ext cx="375424" cy="584775"/>
          </a:xfrm>
          <a:prstGeom prst="rect">
            <a:avLst/>
          </a:prstGeom>
          <a:noFill/>
        </p:spPr>
        <p:txBody>
          <a:bodyPr wrap="none" rtlCol="0">
            <a:spAutoFit/>
          </a:bodyPr>
          <a:lstStyle/>
          <a:p>
            <a:pPr algn="ctr"/>
            <a:r>
              <a:rPr lang="en-US" sz="3200" dirty="0"/>
              <a:t>?</a:t>
            </a:r>
          </a:p>
        </p:txBody>
      </p:sp>
    </p:spTree>
    <p:extLst>
      <p:ext uri="{BB962C8B-B14F-4D97-AF65-F5344CB8AC3E}">
        <p14:creationId xmlns:p14="http://schemas.microsoft.com/office/powerpoint/2010/main" val="6044693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9F1F7D0-0CFB-48F8-B8E9-DADDD671FC9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2519DD-2226-46C3-B261-91088F08A188}"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0658" name="Rectangle 2">
            <a:extLst>
              <a:ext uri="{FF2B5EF4-FFF2-40B4-BE49-F238E27FC236}">
                <a16:creationId xmlns:a16="http://schemas.microsoft.com/office/drawing/2014/main" id="{362DC575-E815-4A18-9CE6-C24109E5924E}"/>
              </a:ext>
            </a:extLst>
          </p:cNvPr>
          <p:cNvSpPr>
            <a:spLocks noGrp="1" noChangeArrowheads="1"/>
          </p:cNvSpPr>
          <p:nvPr>
            <p:ph type="title"/>
          </p:nvPr>
        </p:nvSpPr>
        <p:spPr/>
        <p:txBody>
          <a:bodyPr/>
          <a:lstStyle/>
          <a:p>
            <a:r>
              <a:rPr lang="en-US" altLang="en-US"/>
              <a:t>Simply Put. . .</a:t>
            </a:r>
          </a:p>
        </p:txBody>
      </p:sp>
      <p:sp>
        <p:nvSpPr>
          <p:cNvPr id="70659" name="Rectangle 3">
            <a:extLst>
              <a:ext uri="{FF2B5EF4-FFF2-40B4-BE49-F238E27FC236}">
                <a16:creationId xmlns:a16="http://schemas.microsoft.com/office/drawing/2014/main" id="{F3C5D7AE-BCB7-4290-9E27-AE0B96F8BD1D}"/>
              </a:ext>
            </a:extLst>
          </p:cNvPr>
          <p:cNvSpPr>
            <a:spLocks noGrp="1" noChangeArrowheads="1"/>
          </p:cNvSpPr>
          <p:nvPr>
            <p:ph type="body" idx="1"/>
          </p:nvPr>
        </p:nvSpPr>
        <p:spPr/>
        <p:txBody>
          <a:bodyPr/>
          <a:lstStyle/>
          <a:p>
            <a:pPr>
              <a:buFont typeface="Wingdings" panose="05000000000000000000" pitchFamily="2" charset="2"/>
              <a:buNone/>
            </a:pPr>
            <a:r>
              <a:rPr lang="en-US" altLang="en-US" sz="4000" dirty="0">
                <a:effectLst/>
              </a:rPr>
              <a:t>	“They are of the world. Therefore they speak as of the world, and the world hears them. We are of God. He who knows God hears us; he who is not of God does not hear us. By this we know the spirit of truth and the spirit of error” </a:t>
            </a:r>
            <a:br>
              <a:rPr lang="en-US" altLang="en-US" sz="4000" dirty="0">
                <a:effectLst/>
              </a:rPr>
            </a:br>
            <a:r>
              <a:rPr lang="en-US" altLang="en-US" sz="4000" dirty="0">
                <a:effectLst/>
              </a:rPr>
              <a:t>(1 Jn. 4:5, 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2000"/>
                                        <p:tgtEl>
                                          <p:spTgt spid="706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AE42518-1884-4A73-93D7-5586B5F4649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275E5-FC33-4DF6-8F65-045AF0035D9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0114" name="Rectangle 2">
            <a:extLst>
              <a:ext uri="{FF2B5EF4-FFF2-40B4-BE49-F238E27FC236}">
                <a16:creationId xmlns:a16="http://schemas.microsoft.com/office/drawing/2014/main" id="{D163FF0B-02B3-41B5-9AA1-EB9E039954C2}"/>
              </a:ext>
            </a:extLst>
          </p:cNvPr>
          <p:cNvSpPr>
            <a:spLocks noGrp="1" noChangeArrowheads="1"/>
          </p:cNvSpPr>
          <p:nvPr>
            <p:ph type="title"/>
          </p:nvPr>
        </p:nvSpPr>
        <p:spPr/>
        <p:txBody>
          <a:bodyPr/>
          <a:lstStyle/>
          <a:p>
            <a:r>
              <a:rPr lang="en-US" altLang="en-US"/>
              <a:t>True Growth</a:t>
            </a:r>
          </a:p>
        </p:txBody>
      </p:sp>
      <p:sp>
        <p:nvSpPr>
          <p:cNvPr id="90115" name="Rectangle 3">
            <a:extLst>
              <a:ext uri="{FF2B5EF4-FFF2-40B4-BE49-F238E27FC236}">
                <a16:creationId xmlns:a16="http://schemas.microsoft.com/office/drawing/2014/main" id="{710221DB-45ED-4429-A40C-F826217B0EC1}"/>
              </a:ext>
            </a:extLst>
          </p:cNvPr>
          <p:cNvSpPr>
            <a:spLocks noGrp="1" noChangeArrowheads="1"/>
          </p:cNvSpPr>
          <p:nvPr>
            <p:ph type="body" idx="1"/>
          </p:nvPr>
        </p:nvSpPr>
        <p:spPr>
          <a:xfrm>
            <a:off x="2286000" y="1905000"/>
            <a:ext cx="9906000" cy="4648200"/>
          </a:xfrm>
        </p:spPr>
        <p:txBody>
          <a:bodyPr>
            <a:normAutofit lnSpcReduction="10000"/>
          </a:bodyPr>
          <a:lstStyle/>
          <a:p>
            <a:pPr>
              <a:lnSpc>
                <a:spcPct val="90000"/>
              </a:lnSpc>
            </a:pPr>
            <a:r>
              <a:rPr lang="en-US" altLang="en-US" sz="4000" dirty="0">
                <a:effectLst/>
              </a:rPr>
              <a:t>doesn’t come from some larger church feeding off of smaller or dying churches</a:t>
            </a:r>
          </a:p>
          <a:p>
            <a:pPr>
              <a:lnSpc>
                <a:spcPct val="90000"/>
              </a:lnSpc>
            </a:pPr>
            <a:r>
              <a:rPr lang="en-US" altLang="en-US" sz="4000" dirty="0">
                <a:effectLst/>
              </a:rPr>
              <a:t>doesn’t come from sowing a watered down version of the gospel</a:t>
            </a:r>
          </a:p>
          <a:p>
            <a:pPr>
              <a:lnSpc>
                <a:spcPct val="90000"/>
              </a:lnSpc>
            </a:pPr>
            <a:r>
              <a:rPr lang="en-US" altLang="en-US" sz="4000" dirty="0">
                <a:effectLst/>
              </a:rPr>
              <a:t>comes when God’s people are at work in the field planting the true seed</a:t>
            </a:r>
          </a:p>
          <a:p>
            <a:pPr lvl="1">
              <a:lnSpc>
                <a:spcPct val="90000"/>
              </a:lnSpc>
            </a:pPr>
            <a:r>
              <a:rPr lang="en-US" altLang="en-US" sz="3600" dirty="0">
                <a:effectLst/>
              </a:rPr>
              <a:t>“I planted, Apollos watered, but God gave the increase” (1 Cor. 3:6)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p:cTn id="7"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p:cTn id="13" dur="500" fill="hold"/>
                                        <p:tgtEl>
                                          <p:spTgt spid="901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01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p:cTn id="19" dur="500" fill="hold"/>
                                        <p:tgtEl>
                                          <p:spTgt spid="901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01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p:cTn id="25" dur="500" fill="hold"/>
                                        <p:tgtEl>
                                          <p:spTgt spid="901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011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496D4F-40BA-44B8-BF88-929806E7F7D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3714DC-5FD2-4866-845E-74FF11686148}"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1138" name="Rectangle 2">
            <a:extLst>
              <a:ext uri="{FF2B5EF4-FFF2-40B4-BE49-F238E27FC236}">
                <a16:creationId xmlns:a16="http://schemas.microsoft.com/office/drawing/2014/main" id="{9854570F-0DFF-4E41-BAA9-8CE3B1C8EFB5}"/>
              </a:ext>
            </a:extLst>
          </p:cNvPr>
          <p:cNvSpPr>
            <a:spLocks noGrp="1" noChangeArrowheads="1"/>
          </p:cNvSpPr>
          <p:nvPr>
            <p:ph type="title"/>
          </p:nvPr>
        </p:nvSpPr>
        <p:spPr/>
        <p:txBody>
          <a:bodyPr/>
          <a:lstStyle/>
          <a:p>
            <a:r>
              <a:rPr lang="en-US" altLang="en-US"/>
              <a:t>Zechariah 4:6</a:t>
            </a:r>
          </a:p>
        </p:txBody>
      </p:sp>
      <p:sp>
        <p:nvSpPr>
          <p:cNvPr id="91141" name="Rectangle 5">
            <a:extLst>
              <a:ext uri="{FF2B5EF4-FFF2-40B4-BE49-F238E27FC236}">
                <a16:creationId xmlns:a16="http://schemas.microsoft.com/office/drawing/2014/main" id="{8F860C7F-03EF-4675-B97A-85B922233A91}"/>
              </a:ext>
            </a:extLst>
          </p:cNvPr>
          <p:cNvSpPr>
            <a:spLocks noChangeArrowheads="1"/>
          </p:cNvSpPr>
          <p:nvPr/>
        </p:nvSpPr>
        <p:spPr bwMode="auto">
          <a:xfrm>
            <a:off x="2667000" y="1850886"/>
            <a:ext cx="88773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lr>
                <a:schemeClr val="tx2"/>
              </a:buClr>
              <a:buSzPct val="90000"/>
              <a:buFont typeface="Wingdings" panose="05000000000000000000" pitchFamily="2" charset="2"/>
              <a:buChar char="Ú"/>
              <a:defRPr sz="3600">
                <a:solidFill>
                  <a:schemeClr val="tx1"/>
                </a:solidFill>
                <a:effectLst>
                  <a:outerShdw blurRad="38100" dist="38100" dir="2700000" algn="tl">
                    <a:srgbClr val="000000"/>
                  </a:outerShdw>
                </a:effectLst>
                <a:latin typeface="Tubular" pitchFamily="2" charset="0"/>
              </a:defRPr>
            </a:lvl1pPr>
            <a:lvl2pPr marL="742950" indent="-285750">
              <a:spcBef>
                <a:spcPct val="20000"/>
              </a:spcBef>
              <a:buChar char="–"/>
              <a:defRPr sz="3200">
                <a:solidFill>
                  <a:schemeClr val="tx1"/>
                </a:solidFill>
                <a:effectLst>
                  <a:outerShdw blurRad="38100" dist="38100" dir="2700000" algn="tl">
                    <a:srgbClr val="000000"/>
                  </a:outerShdw>
                </a:effectLst>
                <a:latin typeface="Tubular" pitchFamily="2" charset="0"/>
              </a:defRPr>
            </a:lvl2pPr>
            <a:lvl3pPr marL="1143000" indent="-228600">
              <a:spcBef>
                <a:spcPct val="20000"/>
              </a:spcBef>
              <a:buChar char="•"/>
              <a:defRPr sz="2800">
                <a:solidFill>
                  <a:schemeClr val="tx1"/>
                </a:solidFill>
                <a:effectLst>
                  <a:outerShdw blurRad="38100" dist="38100" dir="2700000" algn="tl">
                    <a:srgbClr val="000000"/>
                  </a:outerShdw>
                </a:effectLst>
                <a:latin typeface="Tubular" pitchFamily="2" charset="0"/>
              </a:defRPr>
            </a:lvl3pPr>
            <a:lvl4pPr marL="1600200" indent="-228600">
              <a:spcBef>
                <a:spcPct val="20000"/>
              </a:spcBef>
              <a:buChar char="–"/>
              <a:defRPr sz="2400">
                <a:solidFill>
                  <a:schemeClr val="tx1"/>
                </a:solidFill>
                <a:effectLst>
                  <a:outerShdw blurRad="38100" dist="38100" dir="2700000" algn="tl">
                    <a:srgbClr val="000000"/>
                  </a:outerShdw>
                </a:effectLst>
                <a:latin typeface="Tubular" pitchFamily="2" charset="0"/>
              </a:defRPr>
            </a:lvl4pPr>
            <a:lvl5pPr marL="2057400" indent="-228600">
              <a:spcBef>
                <a:spcPct val="20000"/>
              </a:spcBef>
              <a:buChar char="•"/>
              <a:defRPr sz="2400">
                <a:solidFill>
                  <a:schemeClr val="tx1"/>
                </a:solidFill>
                <a:effectLst>
                  <a:outerShdw blurRad="38100" dist="38100" dir="2700000" algn="tl">
                    <a:srgbClr val="000000"/>
                  </a:outerShdw>
                </a:effectLst>
                <a:latin typeface="Tubular" pitchFamily="2" charset="0"/>
              </a:defRPr>
            </a:lvl5pPr>
            <a:lvl6pPr marL="2514600" indent="-228600" fontAlgn="base">
              <a:spcBef>
                <a:spcPct val="20000"/>
              </a:spcBef>
              <a:spcAft>
                <a:spcPct val="0"/>
              </a:spcAft>
              <a:buChar char="•"/>
              <a:defRPr sz="2400">
                <a:solidFill>
                  <a:schemeClr val="tx1"/>
                </a:solidFill>
                <a:effectLst>
                  <a:outerShdw blurRad="38100" dist="38100" dir="2700000" algn="tl">
                    <a:srgbClr val="000000"/>
                  </a:outerShdw>
                </a:effectLst>
                <a:latin typeface="Tubular" pitchFamily="2" charset="0"/>
              </a:defRPr>
            </a:lvl6pPr>
            <a:lvl7pPr marL="2971800" indent="-228600" fontAlgn="base">
              <a:spcBef>
                <a:spcPct val="20000"/>
              </a:spcBef>
              <a:spcAft>
                <a:spcPct val="0"/>
              </a:spcAft>
              <a:buChar char="•"/>
              <a:defRPr sz="2400">
                <a:solidFill>
                  <a:schemeClr val="tx1"/>
                </a:solidFill>
                <a:effectLst>
                  <a:outerShdw blurRad="38100" dist="38100" dir="2700000" algn="tl">
                    <a:srgbClr val="000000"/>
                  </a:outerShdw>
                </a:effectLst>
                <a:latin typeface="Tubular" pitchFamily="2" charset="0"/>
              </a:defRPr>
            </a:lvl7pPr>
            <a:lvl8pPr marL="3429000" indent="-228600" fontAlgn="base">
              <a:spcBef>
                <a:spcPct val="20000"/>
              </a:spcBef>
              <a:spcAft>
                <a:spcPct val="0"/>
              </a:spcAft>
              <a:buChar char="•"/>
              <a:defRPr sz="2400">
                <a:solidFill>
                  <a:schemeClr val="tx1"/>
                </a:solidFill>
                <a:effectLst>
                  <a:outerShdw blurRad="38100" dist="38100" dir="2700000" algn="tl">
                    <a:srgbClr val="000000"/>
                  </a:outerShdw>
                </a:effectLst>
                <a:latin typeface="Tubular" pitchFamily="2" charset="0"/>
              </a:defRPr>
            </a:lvl8pPr>
            <a:lvl9pPr marL="3886200" indent="-228600" fontAlgn="base">
              <a:spcBef>
                <a:spcPct val="20000"/>
              </a:spcBef>
              <a:spcAft>
                <a:spcPct val="0"/>
              </a:spcAft>
              <a:buChar char="•"/>
              <a:defRPr sz="2400">
                <a:solidFill>
                  <a:schemeClr val="tx1"/>
                </a:solidFill>
                <a:effectLst>
                  <a:outerShdw blurRad="38100" dist="38100" dir="2700000" algn="tl">
                    <a:srgbClr val="000000"/>
                  </a:outerShdw>
                </a:effectLst>
                <a:latin typeface="Tubular" pitchFamily="2" charset="0"/>
              </a:defRPr>
            </a:lvl9pPr>
          </a:lstStyle>
          <a:p>
            <a:pPr marL="0" marR="0" lvl="0" indent="0" algn="ctr" defTabSz="914400" rtl="0" eaLnBrk="1" fontAlgn="base" latinLnBrk="0" hangingPunct="1">
              <a:lnSpc>
                <a:spcPct val="100000"/>
              </a:lnSpc>
              <a:spcBef>
                <a:spcPct val="20000"/>
              </a:spcBef>
              <a:spcAft>
                <a:spcPct val="0"/>
              </a:spcAft>
              <a:buClr>
                <a:srgbClr val="B5FFDA"/>
              </a:buClr>
              <a:buSzPct val="90000"/>
              <a:buFont typeface="Wingdings" panose="05000000000000000000" pitchFamily="2" charset="2"/>
              <a:buNone/>
              <a:tabLst/>
              <a:defRPr/>
            </a:pPr>
            <a:r>
              <a:rPr kumimoji="0" lang="en-US" altLang="en-US"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Demi" panose="020E0802020502020306" pitchFamily="34" charset="0"/>
                <a:ea typeface="+mn-ea"/>
                <a:cs typeface="+mn-cs"/>
              </a:rPr>
              <a:t>“This is the word of the Lord to Zerubbabel: ‘Not by might nor by power, </a:t>
            </a:r>
            <a:r>
              <a:rPr kumimoji="0" lang="en-US" altLang="en-US" sz="4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Demi" panose="020E0802020502020306" pitchFamily="34" charset="0"/>
                <a:ea typeface="+mn-ea"/>
                <a:cs typeface="+mn-cs"/>
              </a:rPr>
              <a:t>but by My Spirit</a:t>
            </a:r>
            <a:r>
              <a:rPr kumimoji="0" lang="en-US" altLang="en-US"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Demi" panose="020E0802020502020306" pitchFamily="34" charset="0"/>
                <a:ea typeface="+mn-ea"/>
                <a:cs typeface="+mn-cs"/>
              </a:rPr>
              <a:t>,’ says the Lord of hosts.”</a:t>
            </a:r>
          </a:p>
        </p:txBody>
      </p:sp>
      <p:pic>
        <p:nvPicPr>
          <p:cNvPr id="3" name="Picture 2">
            <a:extLst>
              <a:ext uri="{FF2B5EF4-FFF2-40B4-BE49-F238E27FC236}">
                <a16:creationId xmlns:a16="http://schemas.microsoft.com/office/drawing/2014/main" id="{A31302FF-6BB6-4920-BAF0-9E4DB464187B}"/>
              </a:ext>
            </a:extLst>
          </p:cNvPr>
          <p:cNvPicPr>
            <a:picLocks noChangeAspect="1"/>
          </p:cNvPicPr>
          <p:nvPr/>
        </p:nvPicPr>
        <p:blipFill>
          <a:blip r:embed="rId2"/>
          <a:stretch>
            <a:fillRect/>
          </a:stretch>
        </p:blipFill>
        <p:spPr>
          <a:xfrm>
            <a:off x="3530276" y="5133510"/>
            <a:ext cx="7468247" cy="1664352"/>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Down 12">
            <a:extLst>
              <a:ext uri="{FF2B5EF4-FFF2-40B4-BE49-F238E27FC236}">
                <a16:creationId xmlns:a16="http://schemas.microsoft.com/office/drawing/2014/main" id="{CC5ED113-A095-4195-A374-D6BBC505C769}"/>
              </a:ext>
            </a:extLst>
          </p:cNvPr>
          <p:cNvSpPr/>
          <p:nvPr/>
        </p:nvSpPr>
        <p:spPr bwMode="auto">
          <a:xfrm>
            <a:off x="5334000" y="1613595"/>
            <a:ext cx="3657600" cy="2729805"/>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9" name="Rectangle 8">
            <a:extLst>
              <a:ext uri="{FF2B5EF4-FFF2-40B4-BE49-F238E27FC236}">
                <a16:creationId xmlns:a16="http://schemas.microsoft.com/office/drawing/2014/main" id="{F7167BF0-E957-4F7F-8F37-F7C90D35CE3E}"/>
              </a:ext>
            </a:extLst>
          </p:cNvPr>
          <p:cNvSpPr/>
          <p:nvPr/>
        </p:nvSpPr>
        <p:spPr bwMode="auto">
          <a:xfrm>
            <a:off x="2286000" y="4343400"/>
            <a:ext cx="9677400" cy="762000"/>
          </a:xfrm>
          <a:prstGeom prst="rect">
            <a:avLst/>
          </a:prstGeom>
          <a:ln>
            <a:headEnd type="none" w="sm" len="sm"/>
            <a:tailEnd type="none" w="sm" len="sm"/>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2" name="Title 1">
            <a:extLst>
              <a:ext uri="{FF2B5EF4-FFF2-40B4-BE49-F238E27FC236}">
                <a16:creationId xmlns:a16="http://schemas.microsoft.com/office/drawing/2014/main" id="{30483456-AC15-4EC5-9816-C6BD8B87A466}"/>
              </a:ext>
            </a:extLst>
          </p:cNvPr>
          <p:cNvSpPr>
            <a:spLocks noGrp="1"/>
          </p:cNvSpPr>
          <p:nvPr>
            <p:ph type="title"/>
          </p:nvPr>
        </p:nvSpPr>
        <p:spPr/>
        <p:txBody>
          <a:bodyPr>
            <a:normAutofit fontScale="90000"/>
          </a:bodyPr>
          <a:lstStyle/>
          <a:p>
            <a:r>
              <a:rPr lang="en-US" dirty="0"/>
              <a:t>The </a:t>
            </a:r>
            <a:r>
              <a:rPr lang="en-US" spc="0" dirty="0">
                <a:ln w="22225">
                  <a:solidFill>
                    <a:schemeClr val="accent2"/>
                  </a:solidFill>
                  <a:prstDash val="solid"/>
                </a:ln>
                <a:solidFill>
                  <a:schemeClr val="accent2">
                    <a:lumMod val="40000"/>
                    <a:lumOff val="60000"/>
                  </a:schemeClr>
                </a:solidFill>
                <a:effectLst/>
              </a:rPr>
              <a:t>MAJOR FACTORS </a:t>
            </a:r>
            <a:r>
              <a:rPr lang="en-US" dirty="0"/>
              <a:t>For Adults Who Attend A Church Monthly or More:</a:t>
            </a:r>
          </a:p>
        </p:txBody>
      </p:sp>
      <p:sp>
        <p:nvSpPr>
          <p:cNvPr id="3" name="Content Placeholder 2">
            <a:extLst>
              <a:ext uri="{FF2B5EF4-FFF2-40B4-BE49-F238E27FC236}">
                <a16:creationId xmlns:a16="http://schemas.microsoft.com/office/drawing/2014/main" id="{B9F2A284-9F18-46F9-B42B-FEBD2B39C01A}"/>
              </a:ext>
            </a:extLst>
          </p:cNvPr>
          <p:cNvSpPr>
            <a:spLocks noGrp="1"/>
          </p:cNvSpPr>
          <p:nvPr>
            <p:ph idx="1"/>
          </p:nvPr>
        </p:nvSpPr>
        <p:spPr>
          <a:xfrm>
            <a:off x="2286000" y="1905000"/>
            <a:ext cx="9677400" cy="4724400"/>
          </a:xfrm>
        </p:spPr>
        <p:txBody>
          <a:bodyPr>
            <a:normAutofit fontScale="77500" lnSpcReduction="20000"/>
          </a:bodyPr>
          <a:lstStyle/>
          <a:p>
            <a:r>
              <a:rPr lang="en-US" dirty="0"/>
              <a:t>Sermons or talks that teach you more about scripture</a:t>
            </a:r>
          </a:p>
          <a:p>
            <a:r>
              <a:rPr lang="en-US" dirty="0"/>
              <a:t>Sermons or lectures that help you connect religion to your own life</a:t>
            </a:r>
          </a:p>
          <a:p>
            <a:r>
              <a:rPr lang="en-US" dirty="0"/>
              <a:t>Spiritual programs geared toward children and teenagers</a:t>
            </a:r>
          </a:p>
          <a:p>
            <a:r>
              <a:rPr lang="en-US" dirty="0"/>
              <a:t>Lots of community outreach and volunteer opportunities</a:t>
            </a:r>
          </a:p>
          <a:p>
            <a:r>
              <a:rPr lang="en-US" dirty="0"/>
              <a:t>Dynamic religious leaders who are interesting and inspiring</a:t>
            </a:r>
          </a:p>
          <a:p>
            <a:r>
              <a:rPr lang="en-US" dirty="0"/>
              <a:t>Social activities that allow you to get to know people in your community</a:t>
            </a:r>
          </a:p>
          <a:p>
            <a:r>
              <a:rPr lang="en-US" dirty="0"/>
              <a:t>A good choir, praise band, cantors or other spiritual music</a:t>
            </a:r>
          </a:p>
        </p:txBody>
      </p:sp>
      <p:sp>
        <p:nvSpPr>
          <p:cNvPr id="4" name="Slide Number Placeholder 3">
            <a:extLst>
              <a:ext uri="{FF2B5EF4-FFF2-40B4-BE49-F238E27FC236}">
                <a16:creationId xmlns:a16="http://schemas.microsoft.com/office/drawing/2014/main" id="{C0751A65-2B72-48E1-A1A2-24D4F456BEFB}"/>
              </a:ext>
            </a:extLst>
          </p:cNvPr>
          <p:cNvSpPr>
            <a:spLocks noGrp="1"/>
          </p:cNvSpPr>
          <p:nvPr>
            <p:ph type="sldNum" sz="quarter" idx="12"/>
          </p:nvPr>
        </p:nvSpPr>
        <p:spPr/>
        <p:txBody>
          <a:bodyPr/>
          <a:lstStyle/>
          <a:p>
            <a:fld id="{369F8D34-5DD6-49C2-946C-3BE126DFA6E2}" type="slidenum">
              <a:rPr lang="en-US" altLang="en-US" smtClean="0"/>
              <a:pPr/>
              <a:t>5</a:t>
            </a:fld>
            <a:endParaRPr lang="en-US" altLang="en-US"/>
          </a:p>
        </p:txBody>
      </p:sp>
      <p:sp>
        <p:nvSpPr>
          <p:cNvPr id="5" name="TextBox 4">
            <a:extLst>
              <a:ext uri="{FF2B5EF4-FFF2-40B4-BE49-F238E27FC236}">
                <a16:creationId xmlns:a16="http://schemas.microsoft.com/office/drawing/2014/main" id="{FF4125B6-8E3C-4C7D-8FA1-EFF93F14BDCF}"/>
              </a:ext>
            </a:extLst>
          </p:cNvPr>
          <p:cNvSpPr txBox="1"/>
          <p:nvPr/>
        </p:nvSpPr>
        <p:spPr>
          <a:xfrm>
            <a:off x="2540000" y="6324600"/>
            <a:ext cx="786741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Source: </a:t>
            </a:r>
            <a:r>
              <a:rPr lang="en-US" dirty="0">
                <a:hlinkClick r:id="rId3"/>
              </a:rPr>
              <a:t>https://news.gallup.com/poll/1690/religion.aspx</a:t>
            </a:r>
            <a:r>
              <a:rPr lang="en-US" dirty="0"/>
              <a:t>, accessed, April 25, 2019.</a:t>
            </a:r>
          </a:p>
        </p:txBody>
      </p:sp>
      <p:sp>
        <p:nvSpPr>
          <p:cNvPr id="6" name="TextBox 5">
            <a:extLst>
              <a:ext uri="{FF2B5EF4-FFF2-40B4-BE49-F238E27FC236}">
                <a16:creationId xmlns:a16="http://schemas.microsoft.com/office/drawing/2014/main" id="{CC36D3CA-89E6-494B-AAF3-92261C20D2BA}"/>
              </a:ext>
            </a:extLst>
          </p:cNvPr>
          <p:cNvSpPr txBox="1"/>
          <p:nvPr/>
        </p:nvSpPr>
        <p:spPr>
          <a:xfrm>
            <a:off x="914400" y="2057400"/>
            <a:ext cx="1371600" cy="3416320"/>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t>76%</a:t>
            </a:r>
          </a:p>
          <a:p>
            <a:pPr marL="285750" indent="-285750">
              <a:buFont typeface="Wingdings" panose="05000000000000000000" pitchFamily="2" charset="2"/>
              <a:buChar char="ü"/>
            </a:pPr>
            <a:r>
              <a:rPr lang="en-US" sz="2400" b="1" dirty="0"/>
              <a:t>75%</a:t>
            </a:r>
            <a:br>
              <a:rPr lang="en-US" sz="2400" b="1" dirty="0"/>
            </a:br>
            <a:endParaRPr lang="en-US" sz="2400" b="1" dirty="0"/>
          </a:p>
          <a:p>
            <a:pPr marL="285750" indent="-285750">
              <a:buFont typeface="Wingdings" panose="05000000000000000000" pitchFamily="2" charset="2"/>
              <a:buChar char="ü"/>
            </a:pPr>
            <a:r>
              <a:rPr lang="en-US" sz="2400" b="1" dirty="0"/>
              <a:t>64%</a:t>
            </a:r>
          </a:p>
          <a:p>
            <a:pPr marL="285750" indent="-285750">
              <a:buFont typeface="Wingdings" panose="05000000000000000000" pitchFamily="2" charset="2"/>
              <a:buChar char="ü"/>
            </a:pPr>
            <a:r>
              <a:rPr lang="en-US" sz="2400" b="1" dirty="0"/>
              <a:t>59%</a:t>
            </a:r>
          </a:p>
          <a:p>
            <a:pPr marL="285750" indent="-285750">
              <a:buFont typeface="Wingdings" panose="05000000000000000000" pitchFamily="2" charset="2"/>
              <a:buChar char="ü"/>
            </a:pPr>
            <a:r>
              <a:rPr lang="en-US" sz="2400" b="1" dirty="0"/>
              <a:t>54%</a:t>
            </a:r>
          </a:p>
          <a:p>
            <a:pPr marL="285750" indent="-285750">
              <a:buFont typeface="Wingdings" panose="05000000000000000000" pitchFamily="2" charset="2"/>
              <a:buChar char="ü"/>
            </a:pPr>
            <a:r>
              <a:rPr lang="en-US" sz="2400" b="1" dirty="0"/>
              <a:t>49%</a:t>
            </a:r>
            <a:br>
              <a:rPr lang="en-US" sz="2400" b="1" dirty="0"/>
            </a:br>
            <a:endParaRPr lang="en-US" sz="2400" b="1" dirty="0"/>
          </a:p>
          <a:p>
            <a:pPr marL="285750" indent="-285750">
              <a:buFont typeface="Wingdings" panose="05000000000000000000" pitchFamily="2" charset="2"/>
              <a:buChar char="ü"/>
            </a:pPr>
            <a:r>
              <a:rPr lang="en-US" sz="2400" b="1" dirty="0"/>
              <a:t>38%</a:t>
            </a:r>
          </a:p>
        </p:txBody>
      </p:sp>
      <p:sp>
        <p:nvSpPr>
          <p:cNvPr id="8" name="TextBox 7">
            <a:extLst>
              <a:ext uri="{FF2B5EF4-FFF2-40B4-BE49-F238E27FC236}">
                <a16:creationId xmlns:a16="http://schemas.microsoft.com/office/drawing/2014/main" id="{F77306B3-3935-4531-B9E9-A8E0B4487C37}"/>
              </a:ext>
            </a:extLst>
          </p:cNvPr>
          <p:cNvSpPr txBox="1"/>
          <p:nvPr/>
        </p:nvSpPr>
        <p:spPr>
          <a:xfrm>
            <a:off x="2603500" y="323671"/>
            <a:ext cx="91186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John 6:26, “Jesus answered them and said, ‘Most assuredly, I say to you, </a:t>
            </a:r>
            <a:r>
              <a:rPr lang="en-US" sz="2800" b="1" dirty="0">
                <a:solidFill>
                  <a:schemeClr val="bg1">
                    <a:lumMod val="50000"/>
                  </a:schemeClr>
                </a:solidFill>
              </a:rPr>
              <a:t>you seek Me</a:t>
            </a:r>
            <a:r>
              <a:rPr lang="en-US" sz="2800" dirty="0"/>
              <a:t>, </a:t>
            </a:r>
            <a:r>
              <a:rPr lang="en-US" sz="2800" b="1" dirty="0">
                <a:solidFill>
                  <a:srgbClr val="C00000"/>
                </a:solidFill>
              </a:rPr>
              <a:t>not</a:t>
            </a:r>
            <a:r>
              <a:rPr lang="en-US" sz="2800" dirty="0"/>
              <a:t> because you saw the signs, </a:t>
            </a:r>
            <a:r>
              <a:rPr lang="en-US" sz="2800" b="1" dirty="0">
                <a:solidFill>
                  <a:srgbClr val="C00000"/>
                </a:solidFill>
              </a:rPr>
              <a:t>but</a:t>
            </a:r>
            <a:r>
              <a:rPr lang="en-US" sz="2800" dirty="0"/>
              <a:t> because you ate of the loaves and were filled.’ ”</a:t>
            </a:r>
          </a:p>
        </p:txBody>
      </p:sp>
      <p:sp>
        <p:nvSpPr>
          <p:cNvPr id="14" name="Rectangle 13">
            <a:extLst>
              <a:ext uri="{FF2B5EF4-FFF2-40B4-BE49-F238E27FC236}">
                <a16:creationId xmlns:a16="http://schemas.microsoft.com/office/drawing/2014/main" id="{B82202C5-BB31-4541-B589-1A57D2CFF4E1}"/>
              </a:ext>
            </a:extLst>
          </p:cNvPr>
          <p:cNvSpPr/>
          <p:nvPr/>
        </p:nvSpPr>
        <p:spPr bwMode="auto">
          <a:xfrm>
            <a:off x="2362200" y="1905000"/>
            <a:ext cx="9448800" cy="1219200"/>
          </a:xfrm>
          <a:prstGeom prst="rect">
            <a:avLst/>
          </a:prstGeom>
          <a:noFill/>
          <a:ln w="38100" cap="flat" cmpd="sng" algn="ctr">
            <a:solidFill>
              <a:schemeClr val="accent3"/>
            </a:solidFill>
            <a:prstDash val="solid"/>
            <a:round/>
            <a:headEnd type="none" w="med" len="med"/>
            <a:tailEnd type="none" w="med" len="med"/>
          </a:ln>
          <a:effectLst>
            <a:glow rad="101600">
              <a:schemeClr val="accent2">
                <a:satMod val="175000"/>
                <a:alpha val="40000"/>
              </a:schemeClr>
            </a:glow>
          </a:effectLst>
        </p:spPr>
        <p:style>
          <a:lnRef idx="0">
            <a:scrgbClr r="0" g="0" b="0"/>
          </a:lnRef>
          <a:fillRef idx="0">
            <a:scrgbClr r="0" g="0" b="0"/>
          </a:fillRef>
          <a:effectRef idx="0">
            <a:scrgbClr r="0" g="0" b="0"/>
          </a:effectRef>
          <a:fontRef idx="minor">
            <a:schemeClr val="accent3"/>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7778442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250"/>
                                        <p:tgtEl>
                                          <p:spTgt spid="3">
                                            <p:txEl>
                                              <p:pRg st="4" end="4"/>
                                            </p:txEl>
                                          </p:spTgt>
                                        </p:tgtEl>
                                      </p:cBhvr>
                                    </p:animEffect>
                                  </p:childTnLst>
                                </p:cTn>
                              </p:par>
                            </p:childTnLst>
                          </p:cTn>
                        </p:par>
                        <p:par>
                          <p:cTn id="24" fill="hold">
                            <p:stCondLst>
                              <p:cond delay="625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250"/>
                                        <p:tgtEl>
                                          <p:spTgt spid="3">
                                            <p:txEl>
                                              <p:pRg st="5" end="5"/>
                                            </p:txEl>
                                          </p:spTgt>
                                        </p:tgtEl>
                                      </p:cBhvr>
                                    </p:animEffect>
                                  </p:childTnLst>
                                </p:cTn>
                              </p:par>
                            </p:childTnLst>
                          </p:cTn>
                        </p:par>
                        <p:par>
                          <p:cTn id="28" fill="hold">
                            <p:stCondLst>
                              <p:cond delay="75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250"/>
                                        <p:tgtEl>
                                          <p:spTgt spid="3">
                                            <p:txEl>
                                              <p:pRg st="6" end="6"/>
                                            </p:txEl>
                                          </p:spTgt>
                                        </p:tgtEl>
                                      </p:cBhvr>
                                    </p:animEffect>
                                  </p:childTnLst>
                                </p:cTn>
                              </p:par>
                            </p:childTnLst>
                          </p:cTn>
                        </p:par>
                        <p:par>
                          <p:cTn id="32" fill="hold">
                            <p:stCondLst>
                              <p:cond delay="875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9250"/>
                            </p:stCondLst>
                            <p:childTnLst>
                              <p:par>
                                <p:cTn id="37" presetID="21"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1250"/>
                                        <p:tgtEl>
                                          <p:spTgt spid="8"/>
                                        </p:tgtEl>
                                      </p:cBhvr>
                                    </p:animEffect>
                                  </p:childTnLst>
                                </p:cTn>
                              </p:par>
                            </p:childTnLst>
                          </p:cTn>
                        </p:par>
                        <p:par>
                          <p:cTn id="45" fill="hold">
                            <p:stCondLst>
                              <p:cond delay="1250"/>
                            </p:stCondLst>
                            <p:childTnLst>
                              <p:par>
                                <p:cTn id="46" presetID="22" presetClass="entr" presetSubtype="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2000"/>
                                        <p:tgtEl>
                                          <p:spTgt spid="13"/>
                                        </p:tgtEl>
                                      </p:cBhvr>
                                    </p:animEffect>
                                  </p:childTnLst>
                                </p:cTn>
                              </p:par>
                            </p:childTnLst>
                          </p:cTn>
                        </p:par>
                        <p:par>
                          <p:cTn id="49" fill="hold">
                            <p:stCondLst>
                              <p:cond delay="3250"/>
                            </p:stCondLst>
                            <p:childTnLst>
                              <p:par>
                                <p:cTn id="50" presetID="16" presetClass="entr" presetSubtype="21"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2000"/>
                                        <p:tgtEl>
                                          <p:spTgt spid="9"/>
                                        </p:tgtEl>
                                      </p:cBhvr>
                                    </p:animEffect>
                                  </p:childTnLst>
                                </p:cTn>
                              </p:par>
                            </p:childTnLst>
                          </p:cTn>
                        </p:par>
                        <p:par>
                          <p:cTn id="53" fill="hold">
                            <p:stCondLst>
                              <p:cond delay="5250"/>
                            </p:stCondLst>
                            <p:childTnLst>
                              <p:par>
                                <p:cTn id="54" presetID="16" presetClass="exit" presetSubtype="21" fill="hold" grpId="1" nodeType="afterEffect">
                                  <p:stCondLst>
                                    <p:cond delay="0"/>
                                  </p:stCondLst>
                                  <p:childTnLst>
                                    <p:animEffect transition="out" filter="barn(inVertical)">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3" grpId="0" uiExpand="1" build="p"/>
      <p:bldP spid="6" grpId="0"/>
      <p:bldP spid="8" grpId="0"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AA99FD8-5C77-43AC-9A1E-A962DC12102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96323A-4015-4C8E-962E-0B693DDD7D61}"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2530" name="Rectangle 2">
            <a:extLst>
              <a:ext uri="{FF2B5EF4-FFF2-40B4-BE49-F238E27FC236}">
                <a16:creationId xmlns:a16="http://schemas.microsoft.com/office/drawing/2014/main" id="{3F24E50B-3BA7-4CC6-90BF-7750DDDCF1DA}"/>
              </a:ext>
            </a:extLst>
          </p:cNvPr>
          <p:cNvSpPr>
            <a:spLocks noGrp="1" noChangeArrowheads="1"/>
          </p:cNvSpPr>
          <p:nvPr>
            <p:ph type="title"/>
          </p:nvPr>
        </p:nvSpPr>
        <p:spPr/>
        <p:txBody>
          <a:bodyPr/>
          <a:lstStyle/>
          <a:p>
            <a:pPr algn="r"/>
            <a:r>
              <a:rPr lang="en-US" altLang="en-US" sz="4400"/>
              <a:t>Positively No Authority From God’s Word</a:t>
            </a:r>
          </a:p>
        </p:txBody>
      </p:sp>
      <p:sp>
        <p:nvSpPr>
          <p:cNvPr id="22531" name="Rectangle 3">
            <a:extLst>
              <a:ext uri="{FF2B5EF4-FFF2-40B4-BE49-F238E27FC236}">
                <a16:creationId xmlns:a16="http://schemas.microsoft.com/office/drawing/2014/main" id="{EDC4EA60-EE67-476F-9414-DBBB2D71BD58}"/>
              </a:ext>
            </a:extLst>
          </p:cNvPr>
          <p:cNvSpPr>
            <a:spLocks noGrp="1" noChangeArrowheads="1"/>
          </p:cNvSpPr>
          <p:nvPr>
            <p:ph type="body" idx="1"/>
          </p:nvPr>
        </p:nvSpPr>
        <p:spPr>
          <a:xfrm>
            <a:off x="2286000" y="1905000"/>
            <a:ext cx="9906000" cy="4876800"/>
          </a:xfrm>
        </p:spPr>
        <p:txBody>
          <a:bodyPr>
            <a:normAutofit/>
          </a:bodyPr>
          <a:lstStyle/>
          <a:p>
            <a:r>
              <a:rPr lang="en-US" altLang="en-US" dirty="0"/>
              <a:t>use of passages like Luke 14:15-24 to justify church-sponsored feasts</a:t>
            </a:r>
          </a:p>
          <a:p>
            <a:pPr lvl="1"/>
            <a:r>
              <a:rPr lang="en-US" altLang="en-US" dirty="0"/>
              <a:t>Ignores context (14:16)</a:t>
            </a:r>
          </a:p>
          <a:p>
            <a:pPr lvl="1"/>
            <a:r>
              <a:rPr lang="en-US" altLang="en-US" dirty="0"/>
              <a:t>ignores previous context (14:7ff)</a:t>
            </a:r>
          </a:p>
          <a:p>
            <a:pPr lvl="1"/>
            <a:r>
              <a:rPr lang="en-US" altLang="en-US" dirty="0"/>
              <a:t>ignores who is to be invited:</a:t>
            </a:r>
          </a:p>
          <a:p>
            <a:pPr lvl="2"/>
            <a:r>
              <a:rPr lang="en-US" altLang="en-US" b="1" u="sng" dirty="0"/>
              <a:t>DO NOT INVITE </a:t>
            </a:r>
            <a:r>
              <a:rPr lang="en-US" altLang="en-US" dirty="0"/>
              <a:t>friends, brothers, relatives, rich neighbors, lest they repay (14:12)</a:t>
            </a:r>
          </a:p>
          <a:p>
            <a:pPr lvl="2"/>
            <a:r>
              <a:rPr lang="en-US" altLang="en-US" b="1" u="sng" dirty="0"/>
              <a:t>DO INVITE </a:t>
            </a:r>
            <a:r>
              <a:rPr lang="en-US" altLang="en-US" dirty="0"/>
              <a:t>those who cannot pay, the poor, maimed, lame, blind (14:13, 14, 21, 23)</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withEffect">
                                  <p:stCondLst>
                                    <p:cond delay="0"/>
                                  </p:stCondLst>
                                  <p:iterate type="lt">
                                    <p:tmPct val="10000"/>
                                  </p:iterate>
                                  <p:childTnLst>
                                    <p:animClr clrSpc="rgb" dir="cw">
                                      <p:cBhvr override="childStyle">
                                        <p:cTn id="6" dur="1000" autoRev="1" fill="hold"/>
                                        <p:tgtEl>
                                          <p:spTgt spid="22530"/>
                                        </p:tgtEl>
                                        <p:attrNameLst>
                                          <p:attrName>style.color</p:attrName>
                                        </p:attrNameLst>
                                      </p:cBhvr>
                                      <p:to>
                                        <a:schemeClr val="bg1"/>
                                      </p:to>
                                    </p:animClr>
                                    <p:animClr clrSpc="rgb" dir="cw">
                                      <p:cBhvr>
                                        <p:cTn id="7" dur="1000" autoRev="1" fill="hold"/>
                                        <p:tgtEl>
                                          <p:spTgt spid="22530"/>
                                        </p:tgtEl>
                                        <p:attrNameLst>
                                          <p:attrName>fillcolor</p:attrName>
                                        </p:attrNameLst>
                                      </p:cBhvr>
                                      <p:to>
                                        <a:schemeClr val="bg1"/>
                                      </p:to>
                                    </p:animClr>
                                    <p:set>
                                      <p:cBhvr>
                                        <p:cTn id="8" dur="1000" autoRev="1" fill="hold"/>
                                        <p:tgtEl>
                                          <p:spTgt spid="22530"/>
                                        </p:tgtEl>
                                        <p:attrNameLst>
                                          <p:attrName>fill.type</p:attrName>
                                        </p:attrNameLst>
                                      </p:cBhvr>
                                      <p:to>
                                        <p:strVal val="solid"/>
                                      </p:to>
                                    </p:set>
                                    <p:set>
                                      <p:cBhvr>
                                        <p:cTn id="9" dur="1000" autoRev="1" fill="hold"/>
                                        <p:tgtEl>
                                          <p:spTgt spid="2253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531">
                                            <p:txEl>
                                              <p:pRg st="3" end="3"/>
                                            </p:txEl>
                                          </p:spTgt>
                                        </p:tgtEl>
                                        <p:attrNameLst>
                                          <p:attrName>style.visibility</p:attrName>
                                        </p:attrNameLst>
                                      </p:cBhvr>
                                      <p:to>
                                        <p:strVal val="visible"/>
                                      </p:to>
                                    </p:set>
                                    <p:animEffect transition="in" filter="fade">
                                      <p:cBhvr>
                                        <p:cTn id="14" dur="500"/>
                                        <p:tgtEl>
                                          <p:spTgt spid="22531">
                                            <p:txEl>
                                              <p:pRg st="3" end="3"/>
                                            </p:txEl>
                                          </p:spTgt>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2531">
                                            <p:txEl>
                                              <p:pRg st="4" end="4"/>
                                            </p:txEl>
                                          </p:spTgt>
                                        </p:tgtEl>
                                        <p:attrNameLst>
                                          <p:attrName>style.visibility</p:attrName>
                                        </p:attrNameLst>
                                      </p:cBhvr>
                                      <p:to>
                                        <p:strVal val="visible"/>
                                      </p:to>
                                    </p:set>
                                    <p:animEffect transition="in" filter="fade">
                                      <p:cBhvr>
                                        <p:cTn id="18" dur="500"/>
                                        <p:tgtEl>
                                          <p:spTgt spid="22531">
                                            <p:txEl>
                                              <p:pRg st="4" end="4"/>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2531">
                                            <p:txEl>
                                              <p:pRg st="5" end="5"/>
                                            </p:txEl>
                                          </p:spTgt>
                                        </p:tgtEl>
                                        <p:attrNameLst>
                                          <p:attrName>style.visibility</p:attrName>
                                        </p:attrNameLst>
                                      </p:cBhvr>
                                      <p:to>
                                        <p:strVal val="visible"/>
                                      </p:to>
                                    </p:set>
                                    <p:animEffect transition="in" filter="fade">
                                      <p:cBhvr>
                                        <p:cTn id="22" dur="5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AA99FD8-5C77-43AC-9A1E-A962DC12102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96323A-4015-4C8E-962E-0B693DDD7D61}"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2530" name="Rectangle 2">
            <a:extLst>
              <a:ext uri="{FF2B5EF4-FFF2-40B4-BE49-F238E27FC236}">
                <a16:creationId xmlns:a16="http://schemas.microsoft.com/office/drawing/2014/main" id="{3F24E50B-3BA7-4CC6-90BF-7750DDDCF1DA}"/>
              </a:ext>
            </a:extLst>
          </p:cNvPr>
          <p:cNvSpPr>
            <a:spLocks noGrp="1" noChangeArrowheads="1"/>
          </p:cNvSpPr>
          <p:nvPr>
            <p:ph type="title"/>
          </p:nvPr>
        </p:nvSpPr>
        <p:spPr/>
        <p:txBody>
          <a:bodyPr/>
          <a:lstStyle/>
          <a:p>
            <a:pPr algn="r"/>
            <a:r>
              <a:rPr lang="en-US" altLang="en-US" sz="4400"/>
              <a:t>Positively No Authority From God’s Word</a:t>
            </a:r>
          </a:p>
        </p:txBody>
      </p:sp>
      <p:sp>
        <p:nvSpPr>
          <p:cNvPr id="22531" name="Rectangle 3">
            <a:extLst>
              <a:ext uri="{FF2B5EF4-FFF2-40B4-BE49-F238E27FC236}">
                <a16:creationId xmlns:a16="http://schemas.microsoft.com/office/drawing/2014/main" id="{EDC4EA60-EE67-476F-9414-DBBB2D71BD58}"/>
              </a:ext>
            </a:extLst>
          </p:cNvPr>
          <p:cNvSpPr>
            <a:spLocks noGrp="1" noChangeArrowheads="1"/>
          </p:cNvSpPr>
          <p:nvPr>
            <p:ph type="body" idx="1"/>
          </p:nvPr>
        </p:nvSpPr>
        <p:spPr/>
        <p:txBody>
          <a:bodyPr/>
          <a:lstStyle/>
          <a:p>
            <a:r>
              <a:rPr lang="en-US" altLang="en-US" dirty="0"/>
              <a:t>use of passages like Luke 14:15-24 to </a:t>
            </a:r>
            <a:r>
              <a:rPr lang="en-US" altLang="en-US"/>
              <a:t>justify church-sponsored </a:t>
            </a:r>
            <a:r>
              <a:rPr lang="en-US" altLang="en-US" dirty="0"/>
              <a:t>feasts</a:t>
            </a:r>
          </a:p>
          <a:p>
            <a:pPr lvl="1"/>
            <a:r>
              <a:rPr lang="en-US" altLang="en-US" dirty="0"/>
              <a:t>ignores the spiritual connotation (14:11, 15)</a:t>
            </a:r>
          </a:p>
          <a:p>
            <a:pPr lvl="2"/>
            <a:r>
              <a:rPr lang="en-US" altLang="en-US" dirty="0"/>
              <a:t>the kingdom’s bread is not physical bread but the word of life (Lk. 4:4; Jn. 6:27, 63)</a:t>
            </a:r>
          </a:p>
          <a:p>
            <a:pPr lvl="2"/>
            <a:r>
              <a:rPr lang="en-US" altLang="en-US" dirty="0"/>
              <a:t>Why choose literal food in Luke 14 and not a literal dress code in Matthew 22:1-14?</a:t>
            </a:r>
          </a:p>
        </p:txBody>
      </p:sp>
    </p:spTree>
    <p:extLst>
      <p:ext uri="{BB962C8B-B14F-4D97-AF65-F5344CB8AC3E}">
        <p14:creationId xmlns:p14="http://schemas.microsoft.com/office/powerpoint/2010/main" val="189654693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67C93B-4449-4AC0-93EF-337AE94E4B3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91F025-9D7D-4A53-8C72-9A90AEB78C0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3556" name="Rectangle 4">
            <a:extLst>
              <a:ext uri="{FF2B5EF4-FFF2-40B4-BE49-F238E27FC236}">
                <a16:creationId xmlns:a16="http://schemas.microsoft.com/office/drawing/2014/main" id="{50659931-DD43-4F3E-A8E6-990C4B3EFEB6}"/>
              </a:ext>
            </a:extLst>
          </p:cNvPr>
          <p:cNvSpPr>
            <a:spLocks noGrp="1" noChangeArrowheads="1"/>
          </p:cNvSpPr>
          <p:nvPr>
            <p:ph type="title"/>
          </p:nvPr>
        </p:nvSpPr>
        <p:spPr>
          <a:xfrm>
            <a:off x="3581400" y="-76200"/>
            <a:ext cx="7086600" cy="1447800"/>
          </a:xfrm>
        </p:spPr>
        <p:txBody>
          <a:bodyPr/>
          <a:lstStyle/>
          <a:p>
            <a:pPr algn="ctr"/>
            <a:r>
              <a:rPr lang="en-US" altLang="en-US"/>
              <a:t>Romans 14:17</a:t>
            </a:r>
          </a:p>
        </p:txBody>
      </p:sp>
      <p:sp>
        <p:nvSpPr>
          <p:cNvPr id="23557" name="Text Box 5">
            <a:extLst>
              <a:ext uri="{FF2B5EF4-FFF2-40B4-BE49-F238E27FC236}">
                <a16:creationId xmlns:a16="http://schemas.microsoft.com/office/drawing/2014/main" id="{95B369B3-08A8-4BB6-BD54-DCD8B5CE5272}"/>
              </a:ext>
            </a:extLst>
          </p:cNvPr>
          <p:cNvSpPr txBox="1">
            <a:spLocks noChangeArrowheads="1"/>
          </p:cNvSpPr>
          <p:nvPr/>
        </p:nvSpPr>
        <p:spPr bwMode="auto">
          <a:xfrm>
            <a:off x="3505200" y="1828800"/>
            <a:ext cx="70104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“For the kingdom of God is not eating and drinking, but righteousness and peace and joy in the Holy Spirit”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withEffect">
                                  <p:stCondLst>
                                    <p:cond delay="0"/>
                                  </p:stCondLst>
                                  <p:childTnLst>
                                    <p:animScale>
                                      <p:cBhvr>
                                        <p:cTn id="6" dur="2000" fill="hold"/>
                                        <p:tgtEl>
                                          <p:spTgt spid="2355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EE6BCA-731A-4301-B6F5-74319B6751E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AE9289-67E7-431A-B202-66B92E680757}"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7650" name="Rectangle 2">
            <a:extLst>
              <a:ext uri="{FF2B5EF4-FFF2-40B4-BE49-F238E27FC236}">
                <a16:creationId xmlns:a16="http://schemas.microsoft.com/office/drawing/2014/main" id="{45AF9D9B-F1A9-4A43-8763-412005F2118F}"/>
              </a:ext>
            </a:extLst>
          </p:cNvPr>
          <p:cNvSpPr>
            <a:spLocks noGrp="1" noChangeArrowheads="1"/>
          </p:cNvSpPr>
          <p:nvPr>
            <p:ph type="title"/>
          </p:nvPr>
        </p:nvSpPr>
        <p:spPr>
          <a:xfrm>
            <a:off x="3429000" y="228600"/>
            <a:ext cx="8305800" cy="1447800"/>
          </a:xfrm>
        </p:spPr>
        <p:txBody>
          <a:bodyPr/>
          <a:lstStyle/>
          <a:p>
            <a:r>
              <a:rPr lang="en-US" altLang="en-US" sz="4000" dirty="0"/>
              <a:t>Preaching—God’s Mode And Choice For Attracting Sinners</a:t>
            </a:r>
          </a:p>
        </p:txBody>
      </p:sp>
      <p:sp>
        <p:nvSpPr>
          <p:cNvPr id="27651" name="Rectangle 3">
            <a:extLst>
              <a:ext uri="{FF2B5EF4-FFF2-40B4-BE49-F238E27FC236}">
                <a16:creationId xmlns:a16="http://schemas.microsoft.com/office/drawing/2014/main" id="{DD6607E3-9E3E-49B2-A198-68B0B3FB44A6}"/>
              </a:ext>
            </a:extLst>
          </p:cNvPr>
          <p:cNvSpPr>
            <a:spLocks noGrp="1" noChangeArrowheads="1"/>
          </p:cNvSpPr>
          <p:nvPr>
            <p:ph type="body" idx="1"/>
          </p:nvPr>
        </p:nvSpPr>
        <p:spPr/>
        <p:txBody>
          <a:bodyPr/>
          <a:lstStyle/>
          <a:p>
            <a:pPr>
              <a:lnSpc>
                <a:spcPct val="80000"/>
              </a:lnSpc>
              <a:buFont typeface="Wingdings" panose="05000000000000000000" pitchFamily="2" charset="2"/>
              <a:buChar char="§"/>
            </a:pPr>
            <a:r>
              <a:rPr lang="en-US" altLang="en-US" sz="4000" dirty="0"/>
              <a:t>attracts those who are being saved </a:t>
            </a:r>
            <a:br>
              <a:rPr lang="en-US" altLang="en-US" sz="4000" dirty="0"/>
            </a:br>
            <a:r>
              <a:rPr lang="en-US" altLang="en-US" sz="4000" dirty="0"/>
              <a:t>(1 Cor. 1:18)</a:t>
            </a:r>
          </a:p>
          <a:p>
            <a:pPr>
              <a:lnSpc>
                <a:spcPct val="80000"/>
              </a:lnSpc>
              <a:buFont typeface="Wingdings" panose="05000000000000000000" pitchFamily="2" charset="2"/>
              <a:buChar char="§"/>
            </a:pPr>
            <a:r>
              <a:rPr lang="en-US" altLang="en-US" sz="4000" dirty="0"/>
              <a:t>the cross can be </a:t>
            </a:r>
            <a:r>
              <a:rPr lang="en-US" altLang="en-US" sz="4000" i="1" dirty="0"/>
              <a:t>made of no effect </a:t>
            </a:r>
            <a:r>
              <a:rPr lang="en-US" altLang="en-US" sz="4000" dirty="0"/>
              <a:t>when we misplace the emphasis</a:t>
            </a:r>
          </a:p>
          <a:p>
            <a:pPr lvl="1">
              <a:lnSpc>
                <a:spcPct val="80000"/>
              </a:lnSpc>
              <a:buFont typeface="Wingdings" panose="05000000000000000000" pitchFamily="2" charset="2"/>
              <a:buChar char="§"/>
            </a:pPr>
            <a:r>
              <a:rPr lang="en-US" altLang="en-US" sz="3600" dirty="0"/>
              <a:t>“wisdom of words” (1 Cor. 1:17)</a:t>
            </a:r>
          </a:p>
          <a:p>
            <a:pPr lvl="1">
              <a:lnSpc>
                <a:spcPct val="80000"/>
              </a:lnSpc>
              <a:buFont typeface="Wingdings" panose="05000000000000000000" pitchFamily="2" charset="2"/>
              <a:buChar char="§"/>
            </a:pPr>
            <a:r>
              <a:rPr lang="en-US" altLang="en-US" sz="3600" dirty="0"/>
              <a:t>“human wisdom” (1 Cor. 2:4)</a:t>
            </a:r>
          </a:p>
          <a:p>
            <a:pPr lvl="1">
              <a:lnSpc>
                <a:spcPct val="80000"/>
              </a:lnSpc>
              <a:buFont typeface="Wingdings" panose="05000000000000000000" pitchFamily="2" charset="2"/>
              <a:buChar char="§"/>
            </a:pPr>
            <a:r>
              <a:rPr lang="en-US" altLang="en-US" sz="3600" dirty="0"/>
              <a:t>“wisdom of this age” (1 Cor. 2:6)</a:t>
            </a:r>
          </a:p>
          <a:p>
            <a:pPr lvl="1">
              <a:lnSpc>
                <a:spcPct val="80000"/>
              </a:lnSpc>
              <a:buFont typeface="Wingdings" panose="05000000000000000000" pitchFamily="2" charset="2"/>
              <a:buChar char="§"/>
            </a:pPr>
            <a:r>
              <a:rPr lang="en-US" altLang="en-US" sz="3600" dirty="0"/>
              <a:t>“man’s wisdom” (1 Cor. 2:13)</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10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7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651">
                                            <p:txEl>
                                              <p:pRg st="1" end="1"/>
                                            </p:txEl>
                                          </p:spTgt>
                                        </p:tgtEl>
                                        <p:attrNameLst>
                                          <p:attrName>style.visibility</p:attrName>
                                        </p:attrNameLst>
                                      </p:cBhvr>
                                      <p:to>
                                        <p:strVal val="visible"/>
                                      </p:to>
                                    </p:set>
                                    <p:anim calcmode="lin" valueType="num">
                                      <p:cBhvr>
                                        <p:cTn id="15" dur="1000" fill="hold"/>
                                        <p:tgtEl>
                                          <p:spTgt spid="2765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765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76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6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651">
                                            <p:txEl>
                                              <p:pRg st="2" end="2"/>
                                            </p:txEl>
                                          </p:spTgt>
                                        </p:tgtEl>
                                        <p:attrNameLst>
                                          <p:attrName>style.visibility</p:attrName>
                                        </p:attrNameLst>
                                      </p:cBhvr>
                                      <p:to>
                                        <p:strVal val="visible"/>
                                      </p:to>
                                    </p:set>
                                    <p:anim calcmode="lin" valueType="num">
                                      <p:cBhvr>
                                        <p:cTn id="23" dur="1000" fill="hold"/>
                                        <p:tgtEl>
                                          <p:spTgt spid="2765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765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76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6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7651">
                                            <p:txEl>
                                              <p:pRg st="3" end="3"/>
                                            </p:txEl>
                                          </p:spTgt>
                                        </p:tgtEl>
                                        <p:attrNameLst>
                                          <p:attrName>style.visibility</p:attrName>
                                        </p:attrNameLst>
                                      </p:cBhvr>
                                      <p:to>
                                        <p:strVal val="visible"/>
                                      </p:to>
                                    </p:set>
                                    <p:anim calcmode="lin" valueType="num">
                                      <p:cBhvr>
                                        <p:cTn id="31" dur="1000" fill="hold"/>
                                        <p:tgtEl>
                                          <p:spTgt spid="2765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765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76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76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7651">
                                            <p:txEl>
                                              <p:pRg st="4" end="4"/>
                                            </p:txEl>
                                          </p:spTgt>
                                        </p:tgtEl>
                                        <p:attrNameLst>
                                          <p:attrName>style.visibility</p:attrName>
                                        </p:attrNameLst>
                                      </p:cBhvr>
                                      <p:to>
                                        <p:strVal val="visible"/>
                                      </p:to>
                                    </p:set>
                                    <p:anim calcmode="lin" valueType="num">
                                      <p:cBhvr>
                                        <p:cTn id="39" dur="1000" fill="hold"/>
                                        <p:tgtEl>
                                          <p:spTgt spid="2765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765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765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765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7651">
                                            <p:txEl>
                                              <p:pRg st="5" end="5"/>
                                            </p:txEl>
                                          </p:spTgt>
                                        </p:tgtEl>
                                        <p:attrNameLst>
                                          <p:attrName>style.visibility</p:attrName>
                                        </p:attrNameLst>
                                      </p:cBhvr>
                                      <p:to>
                                        <p:strVal val="visible"/>
                                      </p:to>
                                    </p:set>
                                    <p:anim calcmode="lin" valueType="num">
                                      <p:cBhvr>
                                        <p:cTn id="47" dur="1000" fill="hold"/>
                                        <p:tgtEl>
                                          <p:spTgt spid="2765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765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765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765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theme/theme1.xml><?xml version="1.0" encoding="utf-8"?>
<a:theme xmlns:a="http://schemas.openxmlformats.org/drawingml/2006/main" name="1_Business Plan">
  <a:themeElements>
    <a:clrScheme name="Business Plan 8">
      <a:dk1>
        <a:srgbClr val="000000"/>
      </a:dk1>
      <a:lt1>
        <a:srgbClr val="FFFFFF"/>
      </a:lt1>
      <a:dk2>
        <a:srgbClr val="99CCFF"/>
      </a:dk2>
      <a:lt2>
        <a:srgbClr val="B5FFDA"/>
      </a:lt2>
      <a:accent1>
        <a:srgbClr val="009999"/>
      </a:accent1>
      <a:accent2>
        <a:srgbClr val="8263A2"/>
      </a:accent2>
      <a:accent3>
        <a:srgbClr val="CAE2FF"/>
      </a:accent3>
      <a:accent4>
        <a:srgbClr val="DADADA"/>
      </a:accent4>
      <a:accent5>
        <a:srgbClr val="AACACA"/>
      </a:accent5>
      <a:accent6>
        <a:srgbClr val="755992"/>
      </a:accent6>
      <a:hlink>
        <a:srgbClr val="0665C6"/>
      </a:hlink>
      <a:folHlink>
        <a:srgbClr val="71BB96"/>
      </a:folHlink>
    </a:clrScheme>
    <a:fontScheme name="Business Plan">
      <a:majorFont>
        <a:latin typeface="Gill Sans Ultra Bold Condensed"/>
        <a:ea typeface=""/>
        <a:cs typeface=""/>
      </a:majorFont>
      <a:minorFont>
        <a:latin typeface="Tub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0000"/>
        </a:solidFill>
        <a:ln w="25400" cap="sq"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0000"/>
        </a:solidFill>
        <a:ln w="25400" cap="sq"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
      <a:clrScheme name="Business Plan 6">
        <a:dk1>
          <a:srgbClr val="000000"/>
        </a:dk1>
        <a:lt1>
          <a:srgbClr val="CCECFF"/>
        </a:lt1>
        <a:dk2>
          <a:srgbClr val="006633"/>
        </a:dk2>
        <a:lt2>
          <a:srgbClr val="000000"/>
        </a:lt2>
        <a:accent1>
          <a:srgbClr val="009999"/>
        </a:accent1>
        <a:accent2>
          <a:srgbClr val="8263A2"/>
        </a:accent2>
        <a:accent3>
          <a:srgbClr val="E2F4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7">
        <a:dk1>
          <a:srgbClr val="000000"/>
        </a:dk1>
        <a:lt1>
          <a:srgbClr val="99CCFF"/>
        </a:lt1>
        <a:dk2>
          <a:srgbClr val="006633"/>
        </a:dk2>
        <a:lt2>
          <a:srgbClr val="000000"/>
        </a:lt2>
        <a:accent1>
          <a:srgbClr val="009999"/>
        </a:accent1>
        <a:accent2>
          <a:srgbClr val="8263A2"/>
        </a:accent2>
        <a:accent3>
          <a:srgbClr val="CAE2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8">
        <a:dk1>
          <a:srgbClr val="000000"/>
        </a:dk1>
        <a:lt1>
          <a:srgbClr val="FFFFFF"/>
        </a:lt1>
        <a:dk2>
          <a:srgbClr val="99CCFF"/>
        </a:dk2>
        <a:lt2>
          <a:srgbClr val="B5FFDA"/>
        </a:lt2>
        <a:accent1>
          <a:srgbClr val="009999"/>
        </a:accent1>
        <a:accent2>
          <a:srgbClr val="8263A2"/>
        </a:accent2>
        <a:accent3>
          <a:srgbClr val="CAE2FF"/>
        </a:accent3>
        <a:accent4>
          <a:srgbClr val="DADADA"/>
        </a:accent4>
        <a:accent5>
          <a:srgbClr val="AACACA"/>
        </a:accent5>
        <a:accent6>
          <a:srgbClr val="755992"/>
        </a:accent6>
        <a:hlink>
          <a:srgbClr val="0665C6"/>
        </a:hlink>
        <a:folHlink>
          <a:srgbClr val="71BB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adows_chris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hadows_christ" id="{F7809DF7-0CEF-4A55-AC15-883B45C17FE4}" vid="{D03AC73F-2705-4467-AC3E-3069A8CC3102}"/>
    </a:ext>
  </a:extLst>
</a:theme>
</file>

<file path=ppt/theme/theme3.xml><?xml version="1.0" encoding="utf-8"?>
<a:theme xmlns:a="http://schemas.openxmlformats.org/drawingml/2006/main" name="1_Defaul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2752</Words>
  <Application>Microsoft Office PowerPoint</Application>
  <PresentationFormat>Widescreen</PresentationFormat>
  <Paragraphs>247</Paragraphs>
  <Slides>42</Slides>
  <Notes>24</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42</vt:i4>
      </vt:variant>
    </vt:vector>
  </HeadingPairs>
  <TitlesOfParts>
    <vt:vector size="65" baseType="lpstr">
      <vt:lpstr>Abadi Extra Light</vt:lpstr>
      <vt:lpstr>Agency FB</vt:lpstr>
      <vt:lpstr>Arial</vt:lpstr>
      <vt:lpstr>Arial Black</vt:lpstr>
      <vt:lpstr>Berlin Sans FB Demi</vt:lpstr>
      <vt:lpstr>Cambria Math</vt:lpstr>
      <vt:lpstr>Candara</vt:lpstr>
      <vt:lpstr>Cinzel</vt:lpstr>
      <vt:lpstr>Cinzel Decorative</vt:lpstr>
      <vt:lpstr>Gill Sans Ultra Bold Condensed</vt:lpstr>
      <vt:lpstr>Morpheus</vt:lpstr>
      <vt:lpstr>Rockwell Extra Bold</vt:lpstr>
      <vt:lpstr>Signboard</vt:lpstr>
      <vt:lpstr>Tahoma</vt:lpstr>
      <vt:lpstr>Times New Roman</vt:lpstr>
      <vt:lpstr>Trebuchet MS</vt:lpstr>
      <vt:lpstr>Tubular</vt:lpstr>
      <vt:lpstr>Wingdings</vt:lpstr>
      <vt:lpstr>1_Business Plan</vt:lpstr>
      <vt:lpstr>shadows_christ</vt:lpstr>
      <vt:lpstr>1_Default</vt:lpstr>
      <vt:lpstr>2_Default</vt:lpstr>
      <vt:lpstr>3_Default</vt:lpstr>
      <vt:lpstr>PowerPoint Presentation</vt:lpstr>
      <vt:lpstr>The Five Tenets of the Mega Church:</vt:lpstr>
      <vt:lpstr>PowerPoint Presentation</vt:lpstr>
      <vt:lpstr>Question:</vt:lpstr>
      <vt:lpstr>The MAJOR FACTORS For Adults Who Attend A Church Monthly or More:</vt:lpstr>
      <vt:lpstr>Positively No Authority From God’s Word</vt:lpstr>
      <vt:lpstr>Positively No Authority From God’s Word</vt:lpstr>
      <vt:lpstr>Romans 14:17</vt:lpstr>
      <vt:lpstr>Preaching—God’s Mode And Choice For Attracting Sinners</vt:lpstr>
      <vt:lpstr>Worldly Attractions Often Appeal To Something “Different”</vt:lpstr>
      <vt:lpstr>Where Will The Frolic End?</vt:lpstr>
      <vt:lpstr>Where Will The Frolic End?</vt:lpstr>
      <vt:lpstr>Where Will The Frolic End?</vt:lpstr>
      <vt:lpstr>What They Draw</vt:lpstr>
      <vt:lpstr>Christ Doesn’t Draw Us To ANONYMITY, but ACTIVITY</vt:lpstr>
      <vt:lpstr>“Non-threatening”</vt:lpstr>
      <vt:lpstr>Questions:</vt:lpstr>
      <vt:lpstr>“NON-THREATENING SERVICES”</vt:lpstr>
      <vt:lpstr>“impact” more important than “information”</vt:lpstr>
      <vt:lpstr>There is a Place For IMPACT!</vt:lpstr>
      <vt:lpstr>Did Paul Sin?</vt:lpstr>
      <vt:lpstr>“IMPACT” Void of “INFORMATION”</vt:lpstr>
      <vt:lpstr>“INFORMATION” or “NONSENSE”?</vt:lpstr>
      <vt:lpstr>“INFORMATION” or “NONSENSE”?</vt:lpstr>
      <vt:lpstr>PowerPoint Presentation</vt:lpstr>
      <vt:lpstr>Matthew 7</vt:lpstr>
      <vt:lpstr>What Effect On </vt:lpstr>
      <vt:lpstr>Lordship &amp; Discipleship?</vt:lpstr>
      <vt:lpstr>San Diego Church of Christ</vt:lpstr>
      <vt:lpstr>San Diego Church of Christ</vt:lpstr>
      <vt:lpstr>San Diego Church of Christ</vt:lpstr>
      <vt:lpstr>2 TIMOTHY 3:2-5</vt:lpstr>
      <vt:lpstr>Effects on Conservative Churches?</vt:lpstr>
      <vt:lpstr>Other Signs:</vt:lpstr>
      <vt:lpstr>Other Signs:</vt:lpstr>
      <vt:lpstr>The Mega Church</vt:lpstr>
      <vt:lpstr>Isaiah 8:20</vt:lpstr>
      <vt:lpstr>A Religion like Jeroboam  (1 Kin. 12:25-33)</vt:lpstr>
      <vt:lpstr>SIMILARITY TO  Jeremiah 5:30, 31</vt:lpstr>
      <vt:lpstr>Simply Put. . .</vt:lpstr>
      <vt:lpstr>True Growth</vt:lpstr>
      <vt:lpstr>Zechariah 4:6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2019-05-04T17:10:48Z</dcterms:created>
  <dcterms:modified xsi:type="dcterms:W3CDTF">2020-10-07T16:28:03Z</dcterms:modified>
</cp:coreProperties>
</file>